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8"/>
  </p:notesMasterIdLst>
  <p:handoutMasterIdLst>
    <p:handoutMasterId r:id="rId109"/>
  </p:handoutMasterIdLst>
  <p:sldIdLst>
    <p:sldId id="256" r:id="rId2"/>
    <p:sldId id="35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351" r:id="rId13"/>
    <p:sldId id="266" r:id="rId14"/>
    <p:sldId id="267" r:id="rId15"/>
    <p:sldId id="268" r:id="rId16"/>
    <p:sldId id="269" r:id="rId17"/>
    <p:sldId id="270" r:id="rId18"/>
    <p:sldId id="271" r:id="rId19"/>
    <p:sldId id="35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353" r:id="rId35"/>
    <p:sldId id="287" r:id="rId36"/>
    <p:sldId id="288" r:id="rId37"/>
    <p:sldId id="354" r:id="rId38"/>
    <p:sldId id="289" r:id="rId39"/>
    <p:sldId id="292" r:id="rId40"/>
    <p:sldId id="293" r:id="rId41"/>
    <p:sldId id="294" r:id="rId42"/>
    <p:sldId id="359" r:id="rId43"/>
    <p:sldId id="355" r:id="rId44"/>
    <p:sldId id="295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56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57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60" r:id="rId100"/>
    <p:sldId id="361" r:id="rId101"/>
    <p:sldId id="362" r:id="rId102"/>
    <p:sldId id="363" r:id="rId103"/>
    <p:sldId id="364" r:id="rId104"/>
    <p:sldId id="365" r:id="rId105"/>
    <p:sldId id="366" r:id="rId106"/>
    <p:sldId id="367" r:id="rId107"/>
  </p:sldIdLst>
  <p:sldSz cx="9144000" cy="6858000" type="screen4x3"/>
  <p:notesSz cx="7010400" cy="92964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Objects="1">
      <p:cViewPr>
        <p:scale>
          <a:sx n="75" d="100"/>
          <a:sy n="75" d="100"/>
        </p:scale>
        <p:origin x="-2094" y="-276"/>
      </p:cViewPr>
      <p:guideLst>
        <p:guide orient="horz" pos="2160"/>
        <p:guide orient="horz" pos="300"/>
        <p:guide orient="horz" pos="3793"/>
        <p:guide orient="horz" pos="98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84"/>
    </p:cViewPr>
  </p:sorterViewPr>
  <p:notesViewPr>
    <p:cSldViewPr snapToObjects="1">
      <p:cViewPr varScale="1">
        <p:scale>
          <a:sx n="63" d="100"/>
          <a:sy n="63" d="100"/>
        </p:scale>
        <p:origin x="-2220" y="-108"/>
      </p:cViewPr>
      <p:guideLst>
        <p:guide orient="horz" pos="2928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handoutMaster" Target="handoutMasters/handout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7989380-2328-4C0B-B6E2-35D4F574B917}" type="datetimeFigureOut">
              <a:rPr lang="es-ES"/>
              <a:pPr/>
              <a:t>08/10/2011</a:t>
            </a:fld>
            <a:endParaRPr lang="es-ES"/>
          </a:p>
        </p:txBody>
      </p:sp>
      <p:sp>
        <p:nvSpPr>
          <p:cNvPr id="180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FB91A63-329C-41C2-A2F1-7C8BE2620005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s-E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s-E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s-ES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55EF8859-D67A-4201-BC4E-7DE3743BE400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19F36D-3791-433F-A9E9-05CC2F3F29EB}" type="slidenum">
              <a:rPr lang="es-ES"/>
              <a:pPr/>
              <a:t>1</a:t>
            </a:fld>
            <a:endParaRPr lang="es-E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79CB25-7652-4801-83AA-006231C3BC54}" type="slidenum">
              <a:rPr lang="es-ES"/>
              <a:pPr/>
              <a:t>61</a:t>
            </a:fld>
            <a:endParaRPr lang="es-ES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822EB4-D9D0-4664-A3C5-5384A3D812DA}" type="slidenum">
              <a:rPr lang="es-ES"/>
              <a:pPr/>
              <a:t>62</a:t>
            </a:fld>
            <a:endParaRPr lang="es-ES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26546E-6671-4FD0-9AB8-AC5EA729BFB9}" type="slidenum">
              <a:rPr lang="es-ES"/>
              <a:pPr/>
              <a:t>63</a:t>
            </a:fld>
            <a:endParaRPr lang="es-ES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DF6376-EB76-42B8-A754-8C43FA34FD06}" type="slidenum">
              <a:rPr lang="es-ES"/>
              <a:pPr/>
              <a:t>64</a:t>
            </a:fld>
            <a:endParaRPr lang="es-ES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D4D974-0065-4E52-A5C4-148C929650D3}" type="slidenum">
              <a:rPr lang="es-ES"/>
              <a:pPr/>
              <a:t>65</a:t>
            </a:fld>
            <a:endParaRPr lang="es-ES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5E8563-B292-4BB6-AA1C-8AC3FE875EAE}" type="slidenum">
              <a:rPr lang="es-ES"/>
              <a:pPr/>
              <a:t>66</a:t>
            </a:fld>
            <a:endParaRPr lang="es-ES"/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8FFE77-956C-46E2-AE66-4D8A87543434}" type="slidenum">
              <a:rPr lang="es-ES"/>
              <a:pPr/>
              <a:t>67</a:t>
            </a:fld>
            <a:endParaRPr lang="es-ES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792DEC-5D5A-443F-A2A6-8C95E2A941A1}" type="slidenum">
              <a:rPr lang="es-ES"/>
              <a:pPr/>
              <a:t>68</a:t>
            </a:fld>
            <a:endParaRPr lang="es-ES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290BBF-F831-42B1-B77D-CCFD8ECDD7F4}" type="slidenum">
              <a:rPr lang="es-ES"/>
              <a:pPr/>
              <a:t>69</a:t>
            </a:fld>
            <a:endParaRPr lang="es-ES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28ED0DD5-E268-4D84-A97C-0D52AF64DAE0}" type="slidenum">
              <a:rPr lang="es-ES" sz="1200"/>
              <a:pPr algn="r" defTabSz="931863"/>
              <a:t>70</a:t>
            </a:fld>
            <a:endParaRPr lang="es-ES" sz="1200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875485-AB38-408A-9D3D-1FD060F9AB91}" type="slidenum">
              <a:rPr lang="es-ES"/>
              <a:pPr/>
              <a:t>2</a:t>
            </a:fld>
            <a:endParaRPr lang="es-E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D028B-2B82-418B-83E7-052B5CD569C5}" type="slidenum">
              <a:rPr lang="es-ES"/>
              <a:pPr/>
              <a:t>71</a:t>
            </a:fld>
            <a:endParaRPr lang="es-E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AA2E6A-9464-4AF0-9FB4-9F1EBEECA3D5}" type="slidenum">
              <a:rPr lang="es-ES"/>
              <a:pPr/>
              <a:t>72</a:t>
            </a:fld>
            <a:endParaRPr lang="es-E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DE7018-327A-4968-9E94-709A3412EF90}" type="slidenum">
              <a:rPr lang="es-ES"/>
              <a:pPr/>
              <a:t>73</a:t>
            </a:fld>
            <a:endParaRPr lang="es-ES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A56424-B8C4-4485-BCB3-8312DCC39DB7}" type="slidenum">
              <a:rPr lang="es-ES"/>
              <a:pPr/>
              <a:t>74</a:t>
            </a:fld>
            <a:endParaRPr lang="es-ES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D85490-6FFA-41EE-893F-D4D0723352BA}" type="slidenum">
              <a:rPr lang="es-ES"/>
              <a:pPr/>
              <a:t>75</a:t>
            </a:fld>
            <a:endParaRPr lang="es-ES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5E840B-36F8-43F9-B69C-D51A2DDC386B}" type="slidenum">
              <a:rPr lang="es-ES"/>
              <a:pPr/>
              <a:t>76</a:t>
            </a:fld>
            <a:endParaRPr lang="es-ES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F7F37-0D8C-475C-ACAA-5BD18603BB7D}" type="slidenum">
              <a:rPr lang="es-ES"/>
              <a:pPr/>
              <a:t>77</a:t>
            </a:fld>
            <a:endParaRPr lang="es-ES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B873E2-F0AC-45AA-957E-7404EF8CA566}" type="slidenum">
              <a:rPr lang="es-ES"/>
              <a:pPr/>
              <a:t>78</a:t>
            </a:fld>
            <a:endParaRPr lang="es-ES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0FFD89-F16B-4159-94BE-5D5182A11535}" type="slidenum">
              <a:rPr lang="es-ES"/>
              <a:pPr/>
              <a:t>79</a:t>
            </a:fld>
            <a:endParaRPr lang="es-ES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8F31CF0E-2BCB-4980-87D4-FC63B2DD9760}" type="slidenum">
              <a:rPr lang="es-ES" sz="1200"/>
              <a:pPr algn="r" defTabSz="931863"/>
              <a:t>80</a:t>
            </a:fld>
            <a:endParaRPr lang="es-ES" sz="1200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8CFA8D-F3DF-4784-A39A-697605A48923}" type="slidenum">
              <a:rPr lang="es-ES"/>
              <a:pPr/>
              <a:t>54</a:t>
            </a:fld>
            <a:endParaRPr lang="es-ES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A53B61-240F-48AE-822F-A0B9B18B4E4A}" type="slidenum">
              <a:rPr lang="es-ES"/>
              <a:pPr/>
              <a:t>81</a:t>
            </a:fld>
            <a:endParaRPr lang="es-E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CCCD00-1F99-43F7-994C-3E6FB9D43407}" type="slidenum">
              <a:rPr lang="es-ES"/>
              <a:pPr/>
              <a:t>82</a:t>
            </a:fld>
            <a:endParaRPr lang="es-ES"/>
          </a:p>
        </p:txBody>
      </p:sp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6EFEB-D07E-4A60-ACDB-63661676F573}" type="slidenum">
              <a:rPr lang="es-ES"/>
              <a:pPr/>
              <a:t>83</a:t>
            </a:fld>
            <a:endParaRPr lang="es-ES"/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97B09-E4A5-4EB2-B6EC-54118DFB783F}" type="slidenum">
              <a:rPr lang="es-ES"/>
              <a:pPr/>
              <a:t>84</a:t>
            </a:fld>
            <a:endParaRPr lang="es-ES"/>
          </a:p>
        </p:txBody>
      </p:sp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F5FAFA-3751-4E1C-AD55-743172BEE635}" type="slidenum">
              <a:rPr lang="es-ES"/>
              <a:pPr/>
              <a:t>85</a:t>
            </a:fld>
            <a:endParaRPr lang="es-E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8E6908-0381-421B-BEB7-61C9515F131D}" type="slidenum">
              <a:rPr lang="es-ES"/>
              <a:pPr/>
              <a:t>86</a:t>
            </a:fld>
            <a:endParaRPr lang="es-ES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AEB9E3-FB99-4050-949F-AE2E2FFCDD82}" type="slidenum">
              <a:rPr lang="es-ES"/>
              <a:pPr/>
              <a:t>87</a:t>
            </a:fld>
            <a:endParaRPr lang="es-ES"/>
          </a:p>
        </p:txBody>
      </p:sp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4F9C1B-698F-45DD-979C-F9809352CC5B}" type="slidenum">
              <a:rPr lang="es-ES"/>
              <a:pPr/>
              <a:t>88</a:t>
            </a:fld>
            <a:endParaRPr lang="es-ES"/>
          </a:p>
        </p:txBody>
      </p:sp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0E176A-602E-4BCF-9D45-2A9323EBC83B}" type="slidenum">
              <a:rPr lang="es-ES"/>
              <a:pPr/>
              <a:t>89</a:t>
            </a:fld>
            <a:endParaRPr lang="es-ES"/>
          </a:p>
        </p:txBody>
      </p:sp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3083C0-9633-46D0-BF7A-EE78427CEE1C}" type="slidenum">
              <a:rPr lang="es-ES"/>
              <a:pPr/>
              <a:t>90</a:t>
            </a:fld>
            <a:endParaRPr lang="es-ES"/>
          </a:p>
        </p:txBody>
      </p:sp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07C067-DB0C-48F8-86F7-209FC6A4E94E}" type="slidenum">
              <a:rPr lang="es-ES"/>
              <a:pPr/>
              <a:t>55</a:t>
            </a:fld>
            <a:endParaRPr lang="es-E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F23A59-0A05-481C-BC1F-5FB3477C8730}" type="slidenum">
              <a:rPr lang="es-ES"/>
              <a:pPr/>
              <a:t>91</a:t>
            </a:fld>
            <a:endParaRPr lang="es-ES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564161-766A-4F54-83AF-72F2F2A8503D}" type="slidenum">
              <a:rPr lang="es-ES"/>
              <a:pPr/>
              <a:t>92</a:t>
            </a:fld>
            <a:endParaRPr lang="es-ES"/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C27099-7D42-40DF-8B97-A3D1D43CEAE7}" type="slidenum">
              <a:rPr lang="es-ES"/>
              <a:pPr/>
              <a:t>93</a:t>
            </a:fld>
            <a:endParaRPr lang="es-ES"/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A9CE1E-7707-412A-AF30-A9C8404B980C}" type="slidenum">
              <a:rPr lang="es-ES"/>
              <a:pPr/>
              <a:t>94</a:t>
            </a:fld>
            <a:endParaRPr lang="es-ES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7F02A2-EA2A-41B8-9110-A12472E442D8}" type="slidenum">
              <a:rPr lang="es-ES"/>
              <a:pPr/>
              <a:t>95</a:t>
            </a:fld>
            <a:endParaRPr lang="es-ES"/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E0C5E2-6754-4267-8C4D-1FF219440CFF}" type="slidenum">
              <a:rPr lang="es-ES"/>
              <a:pPr/>
              <a:t>96</a:t>
            </a:fld>
            <a:endParaRPr lang="es-ES"/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C56F5B-809B-4227-B97B-E1DFE30C9ECC}" type="slidenum">
              <a:rPr lang="es-ES"/>
              <a:pPr/>
              <a:t>97</a:t>
            </a:fld>
            <a:endParaRPr lang="es-ES"/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994670-743A-4158-A495-95EBFC6D02ED}" type="slidenum">
              <a:rPr lang="es-ES"/>
              <a:pPr/>
              <a:t>98</a:t>
            </a:fld>
            <a:endParaRPr lang="es-ES"/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2219C9C3-13E1-4390-A263-6C0565B9EAF9}" type="slidenum">
              <a:rPr lang="es-ES" sz="1200"/>
              <a:pPr algn="r" defTabSz="931863"/>
              <a:t>99</a:t>
            </a:fld>
            <a:endParaRPr lang="es-ES" sz="1200"/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BD96ADD5-7EDB-47E3-A012-9420B2187650}" type="slidenum">
              <a:rPr lang="es-ES" sz="1200"/>
              <a:pPr algn="r" defTabSz="931863"/>
              <a:t>100</a:t>
            </a:fld>
            <a:endParaRPr lang="es-ES" sz="1200"/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7A6C3E-CFB0-4FCD-82F3-4B92CC968611}" type="slidenum">
              <a:rPr lang="es-ES"/>
              <a:pPr/>
              <a:t>56</a:t>
            </a:fld>
            <a:endParaRPr lang="es-E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C06D1FBE-A169-4666-B9E6-BD72DB0103A3}" type="slidenum">
              <a:rPr lang="es-ES" sz="1200"/>
              <a:pPr algn="r" defTabSz="931863"/>
              <a:t>101</a:t>
            </a:fld>
            <a:endParaRPr lang="es-ES" sz="1200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B49504AB-10C4-4000-BFC5-D3EDC418B045}" type="slidenum">
              <a:rPr lang="es-ES" sz="1200"/>
              <a:pPr algn="r" defTabSz="931863"/>
              <a:t>102</a:t>
            </a:fld>
            <a:endParaRPr lang="es-ES" sz="1200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7BDEAA17-2B39-4DF7-BD34-81FDDA920BD3}" type="slidenum">
              <a:rPr lang="es-ES" sz="1200"/>
              <a:pPr algn="r" defTabSz="931863"/>
              <a:t>103</a:t>
            </a:fld>
            <a:endParaRPr lang="es-ES" sz="1200"/>
          </a:p>
        </p:txBody>
      </p:sp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37FBBCE2-4061-4E91-A986-E8061C7ED0A2}" type="slidenum">
              <a:rPr lang="es-ES" sz="1200"/>
              <a:pPr algn="r" defTabSz="931863"/>
              <a:t>104</a:t>
            </a:fld>
            <a:endParaRPr lang="es-ES" sz="1200"/>
          </a:p>
        </p:txBody>
      </p:sp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BA342B95-0A41-40DC-ACD8-604CD7CA697D}" type="slidenum">
              <a:rPr lang="es-ES" sz="1200"/>
              <a:pPr algn="r" defTabSz="931863"/>
              <a:t>105</a:t>
            </a:fld>
            <a:endParaRPr lang="es-ES" sz="1200"/>
          </a:p>
        </p:txBody>
      </p:sp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BCA45D8B-6EE1-4B1B-8578-5BD33CBEE1B2}" type="slidenum">
              <a:rPr lang="es-ES" sz="1200"/>
              <a:pPr algn="r" defTabSz="931863"/>
              <a:t>106</a:t>
            </a:fld>
            <a:endParaRPr lang="es-ES" sz="1200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CA8BAB-F655-40A8-A57D-B94BBE99E388}" type="slidenum">
              <a:rPr lang="es-ES"/>
              <a:pPr/>
              <a:t>57</a:t>
            </a:fld>
            <a:endParaRPr lang="es-ES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D05F48-1E2C-4EF8-BDB2-562591146262}" type="slidenum">
              <a:rPr lang="es-ES"/>
              <a:pPr/>
              <a:t>58</a:t>
            </a:fld>
            <a:endParaRPr lang="es-ES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824DB8-54C9-47B2-83CF-1CFB52161F72}" type="slidenum">
              <a:rPr lang="es-ES"/>
              <a:pPr/>
              <a:t>59</a:t>
            </a:fld>
            <a:endParaRPr lang="es-E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0D028F-9FF5-4670-8ABE-5CE914843842}" type="slidenum">
              <a:rPr lang="es-ES"/>
              <a:pPr/>
              <a:t>60</a:t>
            </a:fld>
            <a:endParaRPr lang="es-ES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41503-95A7-4976-A989-D047B78C687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3D231-E32A-4E50-BAAB-EDD75DA3BC4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99749-B9A2-43AA-8E04-B781792C61B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D5995-41DD-459D-BD6C-152668492B6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A8829-DC50-4007-AED1-036BC225821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F21C5-9061-4EA7-9BFA-7C7A4C05C34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F78F4-079D-49BB-BF14-78561728635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52F5D-8BB3-4F93-8E47-7C7C07C978F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06F88-80DD-49AC-995A-353123740F1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106BF-80B8-402F-82FC-8B44E0F05FD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9EE99-F16B-4E4F-BBF7-7B05DCEE06A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med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E5CFFD6-56A4-4D2B-A5CE-EC2020B9C7D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 advClick="0" advTm="3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2466975" y="481013"/>
            <a:ext cx="4210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por alza de gas, Magallanes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5 de enero de 2011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anarkismo.net, http://www.anarkismo.net/article/18821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6825" y="1225550"/>
            <a:ext cx="6608763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ChangeArrowheads="1"/>
          </p:cNvSpPr>
          <p:nvPr/>
        </p:nvSpPr>
        <p:spPr bwMode="auto">
          <a:xfrm>
            <a:off x="993775" y="476250"/>
            <a:ext cx="71564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Primera marcha nacional contra la privatización de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28 de abril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268413"/>
            <a:ext cx="60960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Fech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, http://fech.cl/blog/2011/04/27/%C2%BFpor-que-nos-movilizamos-este-28-de-abril-columna-de-camila-vallejo-presidenta-fech/a-pararle-la-mano-a-lavin/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/>
          <p:cNvSpPr>
            <a:spLocks noChangeArrowheads="1"/>
          </p:cNvSpPr>
          <p:nvPr/>
        </p:nvSpPr>
        <p:spPr bwMode="auto">
          <a:xfrm>
            <a:off x="1765300" y="474663"/>
            <a:ext cx="5657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la Confederación Nacional de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Funcionarios de Salud Municipalizada (Confusam)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30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65890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Democracia para Chile, http://www.democraciaparachile.cl/</a:t>
            </a:r>
            <a:endParaRPr lang="es-CL" sz="1000">
              <a:solidFill>
                <a:srgbClr val="BFBFBF"/>
              </a:solidFill>
            </a:endParaRPr>
          </a:p>
        </p:txBody>
      </p:sp>
      <p:pic>
        <p:nvPicPr>
          <p:cNvPr id="16589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2138" y="1557338"/>
            <a:ext cx="5373687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2"/>
          <p:cNvSpPr>
            <a:spLocks noChangeArrowheads="1"/>
          </p:cNvSpPr>
          <p:nvPr/>
        </p:nvSpPr>
        <p:spPr bwMode="auto">
          <a:xfrm>
            <a:off x="3155950" y="476250"/>
            <a:ext cx="28765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por la diversidad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1º de octubre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67938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73453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El Dínamo, http://www.eldinamo.cl/2011/10/01/fotos-marcha-por-la-diversidad-se-tomo-la-plaza-italia/</a:t>
            </a:r>
            <a:endParaRPr lang="es-CL" sz="1000">
              <a:solidFill>
                <a:srgbClr val="BFBFBF"/>
              </a:solidFill>
            </a:endParaRPr>
          </a:p>
        </p:txBody>
      </p:sp>
      <p:pic>
        <p:nvPicPr>
          <p:cNvPr id="16793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395413"/>
            <a:ext cx="60960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2"/>
          <p:cNvSpPr>
            <a:spLocks noChangeArrowheads="1"/>
          </p:cNvSpPr>
          <p:nvPr/>
        </p:nvSpPr>
        <p:spPr bwMode="auto">
          <a:xfrm>
            <a:off x="520700" y="476250"/>
            <a:ext cx="8147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por una reconstrucción y vivienda digna, Día Mundial del Hábitat 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3 de octubre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69986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7345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Observatorio Reconstrucción, </a:t>
            </a:r>
            <a:r>
              <a:rPr lang="es-CL" sz="1000">
                <a:solidFill>
                  <a:srgbClr val="BFBFBF"/>
                </a:solidFill>
              </a:rPr>
              <a:t>http://reconstruccion.uchilefau.cl/wp-content/uploads/2011/09/vivienda-digna_doscolores-110x110.png</a:t>
            </a:r>
          </a:p>
        </p:txBody>
      </p:sp>
      <p:pic>
        <p:nvPicPr>
          <p:cNvPr id="16998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50" y="1268413"/>
            <a:ext cx="32035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2"/>
          <p:cNvSpPr>
            <a:spLocks noChangeArrowheads="1"/>
          </p:cNvSpPr>
          <p:nvPr/>
        </p:nvSpPr>
        <p:spPr bwMode="auto">
          <a:xfrm>
            <a:off x="1612900" y="476250"/>
            <a:ext cx="5962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Jóvenes se cuelgan de los ventanales de La Moneda 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4 de octubre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72034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7345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Emol, </a:t>
            </a:r>
            <a:r>
              <a:rPr lang="es-CL" sz="1000">
                <a:solidFill>
                  <a:srgbClr val="BFBFBF"/>
                </a:solidFill>
              </a:rPr>
              <a:t>http://www.emol.com/noticias/nacional/2011/10/05/506603/jovenes-se-colgaron-de-ventanales-de-la-moneda-por-mas-de-30-minutos.html</a:t>
            </a:r>
          </a:p>
        </p:txBody>
      </p:sp>
      <p:pic>
        <p:nvPicPr>
          <p:cNvPr id="172035" name="Picture 6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1581150" y="1352550"/>
            <a:ext cx="59817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2"/>
          <p:cNvSpPr>
            <a:spLocks noChangeArrowheads="1"/>
          </p:cNvSpPr>
          <p:nvPr/>
        </p:nvSpPr>
        <p:spPr bwMode="auto">
          <a:xfrm>
            <a:off x="1346200" y="476250"/>
            <a:ext cx="6496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Olla común frente a la Junaeb por la suspensión de becas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5 de octubre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74082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7345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El Ciudadano, http://www.elciudadano.cl/2011/10/05/41902/universitarios-realizan-olla-comun-frente-a-la-junaeb-por-suspension-de-becas/comment-page-1/</a:t>
            </a:r>
            <a:endParaRPr lang="es-CL" sz="1000">
              <a:solidFill>
                <a:srgbClr val="BFBFBF"/>
              </a:solidFill>
            </a:endParaRPr>
          </a:p>
        </p:txBody>
      </p:sp>
      <p:pic>
        <p:nvPicPr>
          <p:cNvPr id="17408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85875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2"/>
          <p:cNvSpPr>
            <a:spLocks noChangeArrowheads="1"/>
          </p:cNvSpPr>
          <p:nvPr/>
        </p:nvSpPr>
        <p:spPr bwMode="auto">
          <a:xfrm>
            <a:off x="3371850" y="476250"/>
            <a:ext cx="2444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estudiantil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6 de octubre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76130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7345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La Nación, http://www.lanacion.cl/en-imagenes-los-duros-incidentes-en-el-centro-de-santiago/noticias/2011-10-06/122739.html</a:t>
            </a:r>
            <a:endParaRPr lang="es-CL" sz="1000">
              <a:solidFill>
                <a:srgbClr val="BFBFBF"/>
              </a:solidFill>
            </a:endParaRPr>
          </a:p>
        </p:txBody>
      </p:sp>
      <p:pic>
        <p:nvPicPr>
          <p:cNvPr id="17613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268413"/>
            <a:ext cx="7272337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ChangeArrowheads="1"/>
          </p:cNvSpPr>
          <p:nvPr/>
        </p:nvSpPr>
        <p:spPr bwMode="auto">
          <a:xfrm>
            <a:off x="3022600" y="476250"/>
            <a:ext cx="31432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Plebiscito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7 y 8 de octubre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78179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7345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El Ciudadano, http://www.elciudadano.cl/2011/10/08/42084/siguen-abiertas-las-mesas-para-el-plebiscito-por-la-educacion/</a:t>
            </a:r>
            <a:endParaRPr lang="es-CL" sz="1000">
              <a:solidFill>
                <a:srgbClr val="BFBFBF"/>
              </a:solidFill>
            </a:endParaRPr>
          </a:p>
        </p:txBody>
      </p:sp>
      <p:pic>
        <p:nvPicPr>
          <p:cNvPr id="178181" name="Picture 5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1619250" y="1214438"/>
            <a:ext cx="59055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ChangeArrowheads="1"/>
          </p:cNvSpPr>
          <p:nvPr/>
        </p:nvSpPr>
        <p:spPr bwMode="auto">
          <a:xfrm>
            <a:off x="1254125" y="476250"/>
            <a:ext cx="6635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Nacional de la Central Única de Trabajadores (CUT)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1º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2662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268413"/>
            <a:ext cx="60960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Confederación de  Trabajadores del Cobre, http://www.confederaciondelcobre.cl/index2.php?start_from=55&amp;ucat=&amp;archive=&amp;subaction=&amp;id=&amp;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ChangeArrowheads="1"/>
          </p:cNvSpPr>
          <p:nvPr/>
        </p:nvSpPr>
        <p:spPr bwMode="auto">
          <a:xfrm>
            <a:off x="2325688" y="473075"/>
            <a:ext cx="4492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contra el proyecto Hidroaysén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9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 err="1">
                <a:solidFill>
                  <a:schemeClr val="bg1">
                    <a:lumMod val="65000"/>
                  </a:schemeClr>
                </a:solidFill>
              </a:rPr>
              <a:t>Kena</a:t>
            </a: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s-CL" sz="1050" dirty="0" err="1">
                <a:solidFill>
                  <a:schemeClr val="bg1">
                    <a:lumMod val="65000"/>
                  </a:schemeClr>
                </a:solidFill>
              </a:rPr>
              <a:t>Lorenzini</a:t>
            </a: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s-CL" sz="1050" dirty="0" err="1">
                <a:solidFill>
                  <a:schemeClr val="bg1">
                    <a:lumMod val="65000"/>
                  </a:schemeClr>
                </a:solidFill>
              </a:rPr>
              <a:t>Lorenzini</a:t>
            </a: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, http://lorenzinilorenzinikena.blogspot.com/2011/05/fragmento-protesta-contra-instalacion.html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285875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ChangeArrowheads="1"/>
          </p:cNvSpPr>
          <p:nvPr/>
        </p:nvSpPr>
        <p:spPr bwMode="auto">
          <a:xfrm>
            <a:off x="2036763" y="471488"/>
            <a:ext cx="50704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Paro, movilización nacional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Por  la recuperación de la educación pública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rgbClr val="FFC000"/>
                </a:solidFill>
              </a:rPr>
              <a:t>12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2867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3663" y="1557338"/>
            <a:ext cx="3208337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4643438" y="5876925"/>
            <a:ext cx="403225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Confech, http://confech.wordpress.com/2011/05/05/paro-y-movilizacion-nacional-12-de-mayo/</a:t>
            </a:r>
          </a:p>
        </p:txBody>
      </p:sp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557338"/>
            <a:ext cx="390366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4716463" y="4221163"/>
            <a:ext cx="4032250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</a:t>
            </a:r>
            <a:r>
              <a:rPr lang="es-CL" sz="1050" dirty="0" err="1">
                <a:solidFill>
                  <a:schemeClr val="bg1">
                    <a:lumMod val="65000"/>
                  </a:schemeClr>
                </a:solidFill>
              </a:rPr>
              <a:t>Fech</a:t>
            </a: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, http://fech.cl/blog/2011/05/11/lista-adherentes-paro-y-movilizacion-nacional-12-de-mayo/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ChangeArrowheads="1"/>
          </p:cNvSpPr>
          <p:nvPr/>
        </p:nvSpPr>
        <p:spPr bwMode="auto">
          <a:xfrm>
            <a:off x="2346325" y="476250"/>
            <a:ext cx="4451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contra el proyecto Hidroaysén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13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268413"/>
            <a:ext cx="6119812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La Tercera, http://diario.latercera.com/2011/05/14/01/contenido/pais/31-68935-9-protesta-contra-hidroaysen-convocada-por-internet-congrego-a-30-mil-personas.shtml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1603375" y="476250"/>
            <a:ext cx="59372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internacional contra el proyecto Hidroaysén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20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Activistas sin represas, http://activistas-sinrepresas.blogspot.com/</a:t>
            </a:r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241425"/>
            <a:ext cx="66675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ChangeArrowheads="1"/>
          </p:cNvSpPr>
          <p:nvPr/>
        </p:nvSpPr>
        <p:spPr bwMode="auto">
          <a:xfrm>
            <a:off x="2346325" y="476250"/>
            <a:ext cx="4451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contra el proyecto Hidroaysén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3174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63" y="1268413"/>
            <a:ext cx="5095875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El Patagón Domingo, http://www.elpatagondomingo.cl/?p=7752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/>
        </p:nvSpPr>
        <p:spPr bwMode="auto">
          <a:xfrm>
            <a:off x="3228975" y="476250"/>
            <a:ext cx="2686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en Concepción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3277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6513" y="1268413"/>
            <a:ext cx="650557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Puerta del rebaño, http://www.flickr.com/photos/puertachile/5744165005/in/set-72157626773817636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3248025" y="476250"/>
            <a:ext cx="2647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en Valparaíso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3379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2513" y="1268413"/>
            <a:ext cx="4498975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Sanantoniocity.cl, http://www.sanantoniocity.cl/index.php?mod=article&amp;cat=Imagenes&amp;article=898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ChangeArrowheads="1"/>
          </p:cNvSpPr>
          <p:nvPr/>
        </p:nvSpPr>
        <p:spPr bwMode="auto">
          <a:xfrm>
            <a:off x="1063625" y="473075"/>
            <a:ext cx="70167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Gran marcha ciudadana y familiar por la reconstrucción, Talca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25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Elci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, http://elci.sitiosur.cl/talquinos_entregaron_sobre_azul.htm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7050" y="1268413"/>
            <a:ext cx="558323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5"/>
          <p:cNvSpPr>
            <a:spLocks noChangeArrowheads="1"/>
          </p:cNvSpPr>
          <p:nvPr/>
        </p:nvSpPr>
        <p:spPr bwMode="auto">
          <a:xfrm>
            <a:off x="2486025" y="484188"/>
            <a:ext cx="417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por alza de gas, Magallanes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9 de enero de 2011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Terra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Australis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Incognita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, http://desconocidatierradelsur.blogspot.com/2011/01/protesta-en-magallanes-por-el-alza-del.html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/>
          <a:srcRect t="6142"/>
          <a:stretch>
            <a:fillRect/>
          </a:stretch>
        </p:blipFill>
        <p:spPr bwMode="auto">
          <a:xfrm>
            <a:off x="1481138" y="1268413"/>
            <a:ext cx="61753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ChangeArrowheads="1"/>
          </p:cNvSpPr>
          <p:nvPr/>
        </p:nvSpPr>
        <p:spPr bwMode="auto">
          <a:xfrm>
            <a:off x="2346325" y="476250"/>
            <a:ext cx="4451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contra el proyecto Hidroaysén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28 de mayo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3584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4763" y="1268413"/>
            <a:ext cx="40544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Hábitat para la humanidad Chile, https://hphchile.wordpress.com/about/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ChangeArrowheads="1"/>
          </p:cNvSpPr>
          <p:nvPr/>
        </p:nvSpPr>
        <p:spPr bwMode="auto">
          <a:xfrm>
            <a:off x="1698625" y="476250"/>
            <a:ext cx="5746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Toma de la Casa Central de la Universidad de Chile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9 de junio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3789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052513"/>
            <a:ext cx="5094288" cy="382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 Consejo de Estudiantes de Salud, http://www.cesuchile.cl/tv/?cat=8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ChangeArrowheads="1"/>
          </p:cNvSpPr>
          <p:nvPr/>
        </p:nvSpPr>
        <p:spPr bwMode="auto">
          <a:xfrm>
            <a:off x="1619250" y="476250"/>
            <a:ext cx="59499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Comienzan las 1.800 horas de trote por la educación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en Santiago con posta en Valparaíso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13 de junio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3891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1565275"/>
            <a:ext cx="6303963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 Bicho Pro, http://bichopro.tumblr.com/post/9563457852/culmina-corrida-1800-horas-por-la-educacion-en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ChangeArrowheads="1"/>
          </p:cNvSpPr>
          <p:nvPr/>
        </p:nvSpPr>
        <p:spPr bwMode="auto">
          <a:xfrm>
            <a:off x="1428750" y="496888"/>
            <a:ext cx="63309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Estudiantes se encadenan en el Ministerio de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14 de junio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133475" y="5805488"/>
            <a:ext cx="6408738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imagen:, </a:t>
            </a:r>
            <a:r>
              <a:rPr lang="es-CL" sz="1050" dirty="0" err="1">
                <a:solidFill>
                  <a:schemeClr val="bg1">
                    <a:lumMod val="65000"/>
                  </a:schemeClr>
                </a:solidFill>
              </a:rPr>
              <a:t>Telesurtv</a:t>
            </a: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, http://m.telesurtv.net/notasTelesurtv.php?ckl=94082&amp;tipo=</a:t>
            </a:r>
          </a:p>
        </p:txBody>
      </p:sp>
      <p:pic>
        <p:nvPicPr>
          <p:cNvPr id="3993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2900" y="1268413"/>
            <a:ext cx="5983288" cy="39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1744663" y="493713"/>
            <a:ext cx="56991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secundarios y subcontratistas de Codelco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15 de junio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1268413"/>
            <a:ext cx="62674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Radio Cooperativa, http://www.cooperativa.cl/siete-mil-estudiantes-reunio-en-santiago-nueva-jornada-de-manifestaciones/prontus_nots/2011-06-15/160852.html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ChangeArrowheads="1"/>
          </p:cNvSpPr>
          <p:nvPr/>
        </p:nvSpPr>
        <p:spPr bwMode="auto">
          <a:xfrm>
            <a:off x="2813050" y="496888"/>
            <a:ext cx="35623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Paro nacional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16 de junio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266825"/>
            <a:ext cx="5624512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Galería de un zorro, http://www.flickr.com/photos/unaqueotraalucinacion/page2/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ChangeArrowheads="1"/>
          </p:cNvSpPr>
          <p:nvPr/>
        </p:nvSpPr>
        <p:spPr bwMode="auto">
          <a:xfrm>
            <a:off x="2533650" y="496888"/>
            <a:ext cx="4121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los endeudados, Temuco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23 de junio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052513"/>
            <a:ext cx="5094288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Marcha de los "endeudados" Temuco 2011, http://www.youtube.com/watch?v=dY2BCJkT-Ls&amp;feature=player_embedded</a:t>
            </a:r>
            <a:r>
              <a:rPr lang="es-CL" sz="1050" b="1" dirty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016000" y="496888"/>
            <a:ext cx="71564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</a:rPr>
              <a:t>Marcha de la Asociación Metropolitana de Padres y Apoderados</a:t>
            </a:r>
          </a:p>
          <a:p>
            <a:pPr algn="ctr">
              <a:defRPr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23 de junio de 2011</a:t>
            </a:r>
          </a:p>
          <a:p>
            <a:pPr algn="ctr" eaLnBrk="0" hangingPunct="0">
              <a:defRPr/>
            </a:pP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8963" y="1268413"/>
            <a:ext cx="5426075" cy="359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1042988" y="5805488"/>
            <a:ext cx="6408737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Colegio de Profesores, http://www.colegiodeprofesores.cl/index.php?option=com_content&amp;view=article&amp;id=926:padres-y-apoderados-marchan-exigiendo-educacion-publica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143250" y="496888"/>
            <a:ext cx="29019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</a:rPr>
              <a:t>Marcha estudiantil, Talca</a:t>
            </a:r>
          </a:p>
          <a:p>
            <a:pPr algn="ctr">
              <a:defRPr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24 de junio de 2011</a:t>
            </a:r>
          </a:p>
          <a:p>
            <a:pPr algn="ctr" eaLnBrk="0" hangingPunct="0">
              <a:defRPr/>
            </a:pP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4505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268413"/>
            <a:ext cx="5616575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Red Maule, http://www.redmaule.com/masiva-marcha-estudiantil-en-talca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749550" y="496888"/>
            <a:ext cx="36893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</a:rPr>
              <a:t>Thriller masivo por la educación</a:t>
            </a:r>
          </a:p>
          <a:p>
            <a:pPr algn="ctr">
              <a:defRPr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24 de junio de 2011</a:t>
            </a:r>
          </a:p>
          <a:p>
            <a:pPr algn="ctr" eaLnBrk="0" hangingPunct="0">
              <a:defRPr/>
            </a:pP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4608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268413"/>
            <a:ext cx="562133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Galería de Carlos. FG, http://www.flickr.com/photos/carlos_fg/page5/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6"/>
          <p:cNvSpPr>
            <a:spLocks noChangeArrowheads="1"/>
          </p:cNvSpPr>
          <p:nvPr/>
        </p:nvSpPr>
        <p:spPr bwMode="auto">
          <a:xfrm>
            <a:off x="2051050" y="476250"/>
            <a:ext cx="511333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Paro indefinido en Magallanes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11 enero de 2011</a:t>
            </a:r>
          </a:p>
          <a:p>
            <a:pPr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El Magallánico, http://www.elmagallanico.cl/tag/paro-regional-indefinido/</a:t>
            </a:r>
          </a:p>
        </p:txBody>
      </p:sp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2"/>
          <a:srcRect t="7358"/>
          <a:stretch>
            <a:fillRect/>
          </a:stretch>
        </p:blipFill>
        <p:spPr bwMode="auto">
          <a:xfrm>
            <a:off x="1633538" y="1268413"/>
            <a:ext cx="5876925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876300" y="476250"/>
            <a:ext cx="7435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</a:rPr>
              <a:t>Marcha por el orgullo gay. </a:t>
            </a:r>
            <a:br>
              <a:rPr lang="es-ES" b="1" dirty="0">
                <a:solidFill>
                  <a:schemeClr val="bg1"/>
                </a:solidFill>
              </a:rPr>
            </a:br>
            <a:r>
              <a:rPr lang="es-ES" b="1" dirty="0">
                <a:solidFill>
                  <a:schemeClr val="bg1"/>
                </a:solidFill>
              </a:rPr>
              <a:t>Marcha por un matrimonio igualitario y una ley anti discriminatoria</a:t>
            </a:r>
          </a:p>
          <a:p>
            <a:pPr algn="ctr">
              <a:defRPr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25 de junio de 2011</a:t>
            </a:r>
          </a:p>
          <a:p>
            <a:pPr algn="ctr" eaLnBrk="0" hangingPunct="0">
              <a:defRPr/>
            </a:pP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Central de Noticias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Gays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 y LBGTQ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Gloss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 Chile, http://www.glosschile.cl/marchas-del-orgullo-gay-revindican-derechos-al-grito-de-cada-dia-somos-mas</a:t>
            </a: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528763"/>
            <a:ext cx="571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ChangeArrowheads="1"/>
          </p:cNvSpPr>
          <p:nvPr/>
        </p:nvSpPr>
        <p:spPr bwMode="auto">
          <a:xfrm>
            <a:off x="2692400" y="496888"/>
            <a:ext cx="38036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Suicidio masivo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28 de junio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1268413"/>
            <a:ext cx="6762750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1042988" y="5805488"/>
            <a:ext cx="64087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La otra voz, http://www.laotravoz.cl/archives/17728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ChangeArrowheads="1"/>
          </p:cNvSpPr>
          <p:nvPr/>
        </p:nvSpPr>
        <p:spPr bwMode="auto">
          <a:xfrm>
            <a:off x="984250" y="496888"/>
            <a:ext cx="72199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Paro social nacional por la recuperación de la educación pública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30 de junio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4915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1450" y="1268413"/>
            <a:ext cx="62611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El Ciudadano, http://www.elciudadano.cl/2011/07/31/38923/las-bases-para-un-acuerdo-social-por-la-educacion-chilena/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ChangeArrowheads="1"/>
          </p:cNvSpPr>
          <p:nvPr/>
        </p:nvSpPr>
        <p:spPr bwMode="auto">
          <a:xfrm>
            <a:off x="1187450" y="474663"/>
            <a:ext cx="67373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Playa artificial en protesta al ministro de educación, J. Lavín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rgbClr val="FFC000"/>
                </a:solidFill>
              </a:rPr>
              <a:t>5 de julio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50182" name="6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A6A6A6"/>
                </a:solidFill>
              </a:rPr>
              <a:t>Fuente de la imagen: </a:t>
            </a:r>
            <a:r>
              <a:rPr lang="es-CL" sz="1000">
                <a:solidFill>
                  <a:srgbClr val="BFBFBF"/>
                </a:solidFill>
              </a:rPr>
              <a:t>Voz en fuga, http://vozenfugacalle.blogspot.com/2011/07/la-playa-de-lavinno-queremos-vacaciones.html</a:t>
            </a:r>
          </a:p>
        </p:txBody>
      </p:sp>
      <p:pic>
        <p:nvPicPr>
          <p:cNvPr id="5018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268413"/>
            <a:ext cx="6257925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ChangeArrowheads="1"/>
          </p:cNvSpPr>
          <p:nvPr/>
        </p:nvSpPr>
        <p:spPr bwMode="auto">
          <a:xfrm>
            <a:off x="3097213" y="476250"/>
            <a:ext cx="29940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Besatón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5 de julio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1268413"/>
            <a:ext cx="5915025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042988" y="5805488"/>
            <a:ext cx="6408737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Prensa libre.com, http://www.prensalibre.com/internacionales/leer_para_creer/Jovenes-realizan-Santiago-educacion-Chile_0_547145405.html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ChangeArrowheads="1"/>
          </p:cNvSpPr>
          <p:nvPr/>
        </p:nvSpPr>
        <p:spPr bwMode="auto">
          <a:xfrm>
            <a:off x="1035050" y="476250"/>
            <a:ext cx="7118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Paro Nacional de trabajadores en el Día de la Dignidad Nacional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11 de julio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3" y="1268413"/>
            <a:ext cx="589597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El Ciudadano, http://www.elciudadano.cl/2011/07/11/38302/en-dia-de-la-dignidad-nacional-paro-de-trabajadores-de-codelco-rechaza-plan-privatizador-del-gobierno/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ChangeArrowheads="1"/>
          </p:cNvSpPr>
          <p:nvPr/>
        </p:nvSpPr>
        <p:spPr bwMode="auto">
          <a:xfrm>
            <a:off x="3162300" y="476250"/>
            <a:ext cx="28638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14 de julio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5325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268413"/>
            <a:ext cx="5791200" cy="434340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soychile.cl, http://www.soychile.cl/Santiago/Sociedad/2011/07/14/26759/La-marcha-por-la-educacion-partira-hoy-desde-Plaza-Italia-pese-a-negativa-de-la-Intendencia.aspx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ChangeArrowheads="1"/>
          </p:cNvSpPr>
          <p:nvPr/>
        </p:nvSpPr>
        <p:spPr bwMode="auto">
          <a:xfrm>
            <a:off x="1549400" y="473075"/>
            <a:ext cx="60896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Jornada nacional “Dos inviernos sin reconstrucción”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15 y 16 de julio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Dichato hoy, http://dichatohoy.blogspot.com/2011/07/comunicado-17-horas-de-lucha-por-la.html</a:t>
            </a:r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268413"/>
            <a:ext cx="57467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ChangeArrowheads="1"/>
          </p:cNvSpPr>
          <p:nvPr/>
        </p:nvSpPr>
        <p:spPr bwMode="auto">
          <a:xfrm>
            <a:off x="2794000" y="476250"/>
            <a:ext cx="36004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Protestas en El Molino, Dichato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julio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552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3188" y="1298575"/>
            <a:ext cx="6396037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Dichato hoy, http://dichatohoy.blogspot.com/2011/07/la-batalla-de-dichato-fotos-exclusivas.html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ChangeArrowheads="1"/>
          </p:cNvSpPr>
          <p:nvPr/>
        </p:nvSpPr>
        <p:spPr bwMode="auto">
          <a:xfrm>
            <a:off x="1758950" y="496888"/>
            <a:ext cx="56705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desde Santiago al Congreso en Valparaíso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julio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Terra, http://megagalerias.terra.cl/galerias/actualidad/galeria.cfm?id_galeria=60967</a:t>
            </a:r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1216025"/>
            <a:ext cx="5913437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/>
          <p:cNvSpPr>
            <a:spLocks noChangeArrowheads="1"/>
          </p:cNvSpPr>
          <p:nvPr/>
        </p:nvSpPr>
        <p:spPr bwMode="auto">
          <a:xfrm>
            <a:off x="2066925" y="476250"/>
            <a:ext cx="5010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Bloqueo pasos fronterizos Chile – Argentina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rgbClr val="FFC000"/>
                </a:solidFill>
              </a:rPr>
              <a:t>12 de enero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9458" name="Picture 8"/>
          <p:cNvPicPr>
            <a:picLocks noChangeAspect="1" noChangeArrowheads="1"/>
          </p:cNvPicPr>
          <p:nvPr/>
        </p:nvPicPr>
        <p:blipFill>
          <a:blip r:embed="rId2"/>
          <a:srcRect t="6517"/>
          <a:stretch>
            <a:fillRect/>
          </a:stretch>
        </p:blipFill>
        <p:spPr bwMode="auto">
          <a:xfrm>
            <a:off x="1311275" y="1268413"/>
            <a:ext cx="6521450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Noticiero Televisa, http://noticierostelevisa.esmas.com/internacional/247643/mas-tres-mil-turistas-salen-chile-huelga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ChangeArrowheads="1"/>
          </p:cNvSpPr>
          <p:nvPr/>
        </p:nvSpPr>
        <p:spPr bwMode="auto">
          <a:xfrm>
            <a:off x="2228850" y="476250"/>
            <a:ext cx="4730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de los usuarios del Transantiago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27 de julio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317625"/>
            <a:ext cx="6324600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The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Clinic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, http://www.theclinic.cl/2011/07/27/usuarios-del-transantiago-dejaron-la-cagada-en-providencia-por-mal-servicio/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ChangeArrowheads="1"/>
          </p:cNvSpPr>
          <p:nvPr/>
        </p:nvSpPr>
        <p:spPr bwMode="auto">
          <a:xfrm>
            <a:off x="2795588" y="473075"/>
            <a:ext cx="35972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Paro nacional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4 de agosto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716463" y="5803900"/>
            <a:ext cx="403225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Radio Placeres, http://www.radioplaceres.cl/2011/08/07/4-de-agosto-la-previa-del-paro-nacional-del-9-no-al-lucro-educativo/</a:t>
            </a:r>
          </a:p>
        </p:txBody>
      </p:sp>
      <p:pic>
        <p:nvPicPr>
          <p:cNvPr id="583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196975"/>
            <a:ext cx="3240087" cy="510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ChangeArrowheads="1"/>
          </p:cNvSpPr>
          <p:nvPr/>
        </p:nvSpPr>
        <p:spPr bwMode="auto">
          <a:xfrm>
            <a:off x="1866900" y="476250"/>
            <a:ext cx="5454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Cacerolazo en protesta a la represión estudiantil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4 de agosto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5939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2850" y="1557338"/>
            <a:ext cx="4176713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6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Radiouchile.cl, http://radio.uchile.cl/noticias/117334/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ChangeArrowheads="1"/>
          </p:cNvSpPr>
          <p:nvPr/>
        </p:nvSpPr>
        <p:spPr bwMode="auto">
          <a:xfrm>
            <a:off x="1020763" y="473075"/>
            <a:ext cx="7146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Concentración a la espera de la cadena nacional del Presidente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5 de agosto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6041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268413"/>
            <a:ext cx="5157787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042988" y="5805488"/>
            <a:ext cx="6408737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Ceco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UChile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, https://www.facebook.com/photo.php?fbid=2275563008643&amp;set=a.2275553288400.2143905.1235757324&amp;type=1&amp;theater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ChangeArrowheads="1"/>
          </p:cNvSpPr>
          <p:nvPr/>
        </p:nvSpPr>
        <p:spPr bwMode="auto">
          <a:xfrm>
            <a:off x="2162175" y="473075"/>
            <a:ext cx="4864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Cacerolazos en Plaza Ñuñoa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4 de agosto de 2011 / 15 de agosto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9913" y="1268413"/>
            <a:ext cx="5824537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</a:t>
            </a:r>
            <a:r>
              <a:rPr lang="es-CL" sz="1050" dirty="0" err="1">
                <a:solidFill>
                  <a:schemeClr val="bg1">
                    <a:lumMod val="75000"/>
                  </a:schemeClr>
                </a:solidFill>
              </a:rPr>
              <a:t>Gus</a:t>
            </a: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 Blog Noticias, http://gusnoticias.blogspot.com/2011/08/09-agosto-2011-chile-movilizaciones-en.html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ChangeArrowheads="1"/>
          </p:cNvSpPr>
          <p:nvPr/>
        </p:nvSpPr>
        <p:spPr bwMode="auto">
          <a:xfrm>
            <a:off x="1663700" y="476250"/>
            <a:ext cx="58610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Plebiscito en Las Condes para decidir Plan Maestro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en el parque Los Dominicos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7 de agosto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La Tercera, http://diario.latercera.com/2011/08/08/01/contenido/santiago/32-79431-9-vecinos-de-las-condes-rechazan-remodelacion-de-parque-los-dominicos.shtml</a:t>
            </a:r>
          </a:p>
        </p:txBody>
      </p:sp>
      <p:pic>
        <p:nvPicPr>
          <p:cNvPr id="62467" name="5 Imagen" descr="Imagen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557338"/>
            <a:ext cx="592613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ChangeArrowheads="1"/>
          </p:cNvSpPr>
          <p:nvPr/>
        </p:nvSpPr>
        <p:spPr bwMode="auto">
          <a:xfrm>
            <a:off x="1168400" y="476250"/>
            <a:ext cx="6851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Cadena radial: 1800 minutos de transmisión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9 de agosto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6349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268413"/>
            <a:ext cx="2216150" cy="517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3779838" y="6092825"/>
            <a:ext cx="4895850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75000"/>
                  </a:schemeClr>
                </a:solidFill>
              </a:rPr>
              <a:t>Fuente de la imagen:  Observatorio ciudadano, http://www.observatorio.cl/node/3497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ChangeArrowheads="1"/>
          </p:cNvSpPr>
          <p:nvPr/>
        </p:nvSpPr>
        <p:spPr bwMode="auto">
          <a:xfrm>
            <a:off x="2317750" y="476250"/>
            <a:ext cx="4552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en calzoncillos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9 de agosto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645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268413"/>
            <a:ext cx="33147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Portalnet.cl, http://www.portalnet.cl/comunidad/carretes-fiestas-eventos-y-primicias.30/792577-ripetazzo-por-la-educacion-apuro-calzoncillo-cauros-camila-vallejos-incluida.html</a:t>
            </a:r>
            <a:endParaRPr lang="es-CL" sz="1000">
              <a:solidFill>
                <a:srgbClr val="BFBFBF"/>
              </a:solidFill>
            </a:endParaRP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ChangeArrowheads="1"/>
          </p:cNvSpPr>
          <p:nvPr/>
        </p:nvSpPr>
        <p:spPr bwMode="auto">
          <a:xfrm>
            <a:off x="3282950" y="476250"/>
            <a:ext cx="26225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x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9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sp>
        <p:nvSpPr>
          <p:cNvPr id="65538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Ciudadano, http://www.elciudadano.cl/2011/07/31/38941/%C2%BFapoyar-o-no-apoyar-la-toma-del-colegio-de-mis-hijos/</a:t>
            </a:r>
          </a:p>
        </p:txBody>
      </p:sp>
      <p:pic>
        <p:nvPicPr>
          <p:cNvPr id="6553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9763" y="1268413"/>
            <a:ext cx="36004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0575" y="1268413"/>
            <a:ext cx="19907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3 CuadroTexto"/>
          <p:cNvSpPr txBox="1">
            <a:spLocks noChangeArrowheads="1"/>
          </p:cNvSpPr>
          <p:nvPr/>
        </p:nvSpPr>
        <p:spPr bwMode="auto">
          <a:xfrm>
            <a:off x="5797550" y="4437063"/>
            <a:ext cx="3311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Caravana por la vida, http://caravanaporlavida2008.blogspot.com/2011/08/estudiantes-y-ciudadanos-llaman-paro.html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ChangeArrowheads="1"/>
          </p:cNvSpPr>
          <p:nvPr/>
        </p:nvSpPr>
        <p:spPr bwMode="auto">
          <a:xfrm>
            <a:off x="2952750" y="476250"/>
            <a:ext cx="3282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Cacerolazo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9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6656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300163"/>
            <a:ext cx="5526088" cy="414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</a:t>
            </a:r>
            <a:r>
              <a:rPr lang="es-ES" sz="1000">
                <a:solidFill>
                  <a:srgbClr val="BFBFBF"/>
                </a:solidFill>
              </a:rPr>
              <a:t>Cacerolazo 9 de Agosto - Represión en estación Elisa Correa, Puente Alto (2)</a:t>
            </a:r>
            <a:r>
              <a:rPr lang="es-CL" sz="1000">
                <a:solidFill>
                  <a:srgbClr val="BFBFBF"/>
                </a:solidFill>
              </a:rPr>
              <a:t>, http://www.youtube.com/watch?v=czKiYFA-ZpE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ChangeArrowheads="1"/>
          </p:cNvSpPr>
          <p:nvPr/>
        </p:nvSpPr>
        <p:spPr bwMode="auto">
          <a:xfrm>
            <a:off x="1612900" y="473075"/>
            <a:ext cx="59182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Funa al bi-ministro de energía y minería, Magallanes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rgbClr val="FFC000"/>
                </a:solidFill>
              </a:rPr>
              <a:t>18 de enero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4113" y="1276350"/>
            <a:ext cx="42957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The </a:t>
            </a:r>
            <a:r>
              <a:rPr lang="es-CL" sz="1050" dirty="0" err="1">
                <a:solidFill>
                  <a:schemeClr val="bg1">
                    <a:lumMod val="65000"/>
                  </a:schemeClr>
                </a:solidFill>
              </a:rPr>
              <a:t>Clinic</a:t>
            </a: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, http://www.theclinic.cl/2011/01/18/en-desarrollo-magallanes-termina-el-paro-y-le-gana-la-batalla-al-gobierno/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ChangeArrowheads="1"/>
          </p:cNvSpPr>
          <p:nvPr/>
        </p:nvSpPr>
        <p:spPr bwMode="auto">
          <a:xfrm>
            <a:off x="2228850" y="476250"/>
            <a:ext cx="4730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 de los usuarios del Transantiago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10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sp>
        <p:nvSpPr>
          <p:cNvPr id="67586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Emol, http://www.emol.com/noticias/nacional/2011/08/10/497130/usuarios-del-transantiago-protagonizan-nueva-protesta-en-sector-de-tobalaba.html</a:t>
            </a:r>
          </a:p>
        </p:txBody>
      </p:sp>
      <p:pic>
        <p:nvPicPr>
          <p:cNvPr id="6758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268413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ChangeArrowheads="1"/>
          </p:cNvSpPr>
          <p:nvPr/>
        </p:nvSpPr>
        <p:spPr bwMode="auto">
          <a:xfrm>
            <a:off x="2673350" y="476250"/>
            <a:ext cx="3841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por la educación en Talca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10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686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0800" y="1268413"/>
            <a:ext cx="6500813" cy="43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Diario El Centro, http://www.diarioelcentro.cl/index.php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ChangeArrowheads="1"/>
          </p:cNvSpPr>
          <p:nvPr/>
        </p:nvSpPr>
        <p:spPr bwMode="auto">
          <a:xfrm>
            <a:off x="2209800" y="476250"/>
            <a:ext cx="47688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los endeudados habitacionales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11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sp>
        <p:nvSpPr>
          <p:cNvPr id="69634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Andha Chile a Luchar, http://www.aluchar.es.tl/</a:t>
            </a:r>
          </a:p>
        </p:txBody>
      </p:sp>
      <p:pic>
        <p:nvPicPr>
          <p:cNvPr id="6963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1025" y="1268413"/>
            <a:ext cx="5529263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ChangeArrowheads="1"/>
          </p:cNvSpPr>
          <p:nvPr/>
        </p:nvSpPr>
        <p:spPr bwMode="auto">
          <a:xfrm>
            <a:off x="3149600" y="476250"/>
            <a:ext cx="28892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Velatón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11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7065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68413"/>
            <a:ext cx="7315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Ranco, http://www.elranco.cl/?p=55874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ChangeArrowheads="1"/>
          </p:cNvSpPr>
          <p:nvPr/>
        </p:nvSpPr>
        <p:spPr bwMode="auto">
          <a:xfrm>
            <a:off x="2216150" y="476250"/>
            <a:ext cx="4756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Mil tambores por la educación, Valparaíso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15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7168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85875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Ciudadano, http://www.elciudadano.cl/2011/08/15/39591/20-mil-personas-participaron-de-mil-tambores-por-la-educacion-en-valparaiso/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ChangeArrowheads="1"/>
          </p:cNvSpPr>
          <p:nvPr/>
        </p:nvSpPr>
        <p:spPr bwMode="auto">
          <a:xfrm>
            <a:off x="1943100" y="476250"/>
            <a:ext cx="53022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Velatón por los escolares en huelga de hambre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16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7373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287463"/>
            <a:ext cx="5927725" cy="444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Fech, http://fech.cl/blog/2011/08/17/estudiantes-y-apoderados-realizan-marcha-y-velaton-en-apoyo-a-companeros-en-huelga-de-hambre/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ChangeArrowheads="1"/>
          </p:cNvSpPr>
          <p:nvPr/>
        </p:nvSpPr>
        <p:spPr bwMode="auto">
          <a:xfrm>
            <a:off x="1447800" y="476250"/>
            <a:ext cx="62928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Artistas Chilenos por la Vida se toman sede de la Unicef</a:t>
            </a:r>
            <a:r>
              <a:rPr lang="es-ES" b="1">
                <a:solidFill>
                  <a:srgbClr val="FFC000"/>
                </a:solidFill>
              </a:rPr>
              <a:t/>
            </a:r>
            <a:br>
              <a:rPr lang="es-ES" b="1">
                <a:solidFill>
                  <a:srgbClr val="FFC000"/>
                </a:solidFill>
              </a:rPr>
            </a:br>
            <a:r>
              <a:rPr lang="es-ES" b="1">
                <a:solidFill>
                  <a:srgbClr val="FFC000"/>
                </a:solidFill>
              </a:rPr>
              <a:t>16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7577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1268413"/>
            <a:ext cx="4321175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9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La Voz del Sandinismo, http://www.lavozdelsandinismo.com/internacionales/2011-08-16/artistas-chilenos-ocupan-la-sede-de-unicef-en-apoyo-a-estudiantes/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ChangeArrowheads="1"/>
          </p:cNvSpPr>
          <p:nvPr/>
        </p:nvSpPr>
        <p:spPr bwMode="auto">
          <a:xfrm>
            <a:off x="1250950" y="476250"/>
            <a:ext cx="6686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Deudores habitacionales se manifiestan frente a La Moneda</a:t>
            </a:r>
          </a:p>
          <a:p>
            <a:pPr algn="ctr" eaLnBrk="0" hangingPunct="0"/>
            <a:r>
              <a:rPr lang="es-ES" b="1">
                <a:solidFill>
                  <a:srgbClr val="FFC000"/>
                </a:solidFill>
              </a:rPr>
              <a:t>17 de agosto</a:t>
            </a:r>
          </a:p>
        </p:txBody>
      </p:sp>
      <p:pic>
        <p:nvPicPr>
          <p:cNvPr id="7782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1308100"/>
            <a:ext cx="5649912" cy="420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Andha Chile a Luchar, http://www.aluchar.es.tl/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ChangeArrowheads="1"/>
          </p:cNvSpPr>
          <p:nvPr/>
        </p:nvSpPr>
        <p:spPr bwMode="auto">
          <a:xfrm>
            <a:off x="1543050" y="476250"/>
            <a:ext cx="6102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Paro social por la educación (Marcha de los paraguas)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19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7987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0838" y="1268413"/>
            <a:ext cx="5902325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Argentina Indymedia, http://argentina.indymedia.org/news/2011/08/790557.php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ChangeArrowheads="1"/>
          </p:cNvSpPr>
          <p:nvPr/>
        </p:nvSpPr>
        <p:spPr bwMode="auto">
          <a:xfrm>
            <a:off x="2628900" y="476250"/>
            <a:ext cx="3930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Domingo familiar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8192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9663" y="1276350"/>
            <a:ext cx="34607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3 CuadroTexto"/>
          <p:cNvSpPr txBox="1">
            <a:spLocks noChangeArrowheads="1"/>
          </p:cNvSpPr>
          <p:nvPr/>
        </p:nvSpPr>
        <p:spPr bwMode="auto">
          <a:xfrm>
            <a:off x="4716463" y="5984875"/>
            <a:ext cx="4535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Presidente Ceap 2011, http://presidenteceap2011.blogspot.com/2011_08_01_archive.html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ChangeArrowheads="1"/>
          </p:cNvSpPr>
          <p:nvPr/>
        </p:nvSpPr>
        <p:spPr bwMode="auto">
          <a:xfrm>
            <a:off x="2030413" y="476250"/>
            <a:ext cx="5086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Movilizaciones "Un año sin reconstrucción",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rgbClr val="FFC000"/>
                </a:solidFill>
              </a:rPr>
              <a:t>26 - 27 de febrero 2011</a:t>
            </a:r>
          </a:p>
          <a:p>
            <a:pPr algn="ctr"/>
            <a:endParaRPr lang="es-ES" b="1">
              <a:solidFill>
                <a:schemeClr val="bg1"/>
              </a:solidFill>
            </a:endParaRP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268413"/>
            <a:ext cx="6122988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Sentidos comunes, http://www.sentidoscomunes.cl/diario/2011/07/damnificados-protestan-en-talca-por-dos-inviernos-sin-reconstruccion/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ChangeArrowheads="1"/>
          </p:cNvSpPr>
          <p:nvPr/>
        </p:nvSpPr>
        <p:spPr bwMode="auto">
          <a:xfrm>
            <a:off x="908050" y="476250"/>
            <a:ext cx="7372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Fiesta ciudadana en defensa de la educación pública, Concepción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8397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270000"/>
            <a:ext cx="5783263" cy="433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</a:t>
            </a:r>
            <a:r>
              <a:rPr lang="es-ES" sz="1000">
                <a:solidFill>
                  <a:srgbClr val="BFBFBF"/>
                </a:solidFill>
              </a:rPr>
              <a:t>MCAD Movimiento Ciudadanos Asamblea de Dichato, http://dichatohoy.blogspot.com/2011_05_01_archive.html</a:t>
            </a:r>
          </a:p>
          <a:p>
            <a:endParaRPr lang="es-CL" sz="1000">
              <a:solidFill>
                <a:srgbClr val="BFBFBF"/>
              </a:solidFill>
            </a:endParaRP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ChangeArrowheads="1"/>
          </p:cNvSpPr>
          <p:nvPr/>
        </p:nvSpPr>
        <p:spPr bwMode="auto">
          <a:xfrm>
            <a:off x="2616200" y="476250"/>
            <a:ext cx="3956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los remolinos, Santiago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8601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6313" y="1268413"/>
            <a:ext cx="7196137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9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Publimetro, http://galerias.grupopublimetro.cl/galeria/fotos-asi-fueron-las-marchas-en-el-domingo-familiar-por-la-educacion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ChangeArrowheads="1"/>
          </p:cNvSpPr>
          <p:nvPr/>
        </p:nvSpPr>
        <p:spPr bwMode="auto">
          <a:xfrm>
            <a:off x="1968500" y="476250"/>
            <a:ext cx="52514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Caminata familiar por la educación, Valparaíso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8806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268413"/>
            <a:ext cx="40386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3 CuadroTexto"/>
          <p:cNvSpPr txBox="1">
            <a:spLocks noChangeArrowheads="1"/>
          </p:cNvSpPr>
          <p:nvPr/>
        </p:nvSpPr>
        <p:spPr bwMode="auto">
          <a:xfrm>
            <a:off x="4787900" y="5949950"/>
            <a:ext cx="39608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Movimiento Generación 80, http://www.g80.cl/noticias/noticiacompleta.php?varbajada=13021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ChangeArrowheads="1"/>
          </p:cNvSpPr>
          <p:nvPr/>
        </p:nvSpPr>
        <p:spPr bwMode="auto">
          <a:xfrm>
            <a:off x="1936750" y="476250"/>
            <a:ext cx="5314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Gran Carnaval por la educación, Barrio Yungay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9011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268413"/>
            <a:ext cx="6010275" cy="398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sitio de Yungay, http://www.elsitiodeyungay.cl/index.php?option=com_content&amp;task=view&amp;id=1632&amp;Itemid=39&amp;lang=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ChangeArrowheads="1"/>
          </p:cNvSpPr>
          <p:nvPr/>
        </p:nvSpPr>
        <p:spPr bwMode="auto">
          <a:xfrm>
            <a:off x="2124075" y="476250"/>
            <a:ext cx="49085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Músicos protestan en la sede de la Unesco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en apoyo a las demandas estudiantiles 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23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9216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1528763"/>
            <a:ext cx="4479925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3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</a:t>
            </a:r>
            <a:r>
              <a:rPr lang="es-ES" sz="1000">
                <a:solidFill>
                  <a:srgbClr val="BFBFBF"/>
                </a:solidFill>
              </a:rPr>
              <a:t>Imagen del video disponible en http://www.eldinamo.cl/2011/08/23/streaming-musicos-protesta-en-la-sede-de-la-unesco-en-apoyo-a-las-demandas-estudiantiles/</a:t>
            </a:r>
            <a:endParaRPr lang="es-CL" sz="1000">
              <a:solidFill>
                <a:srgbClr val="BFBFBF"/>
              </a:solidFill>
            </a:endParaRP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ChangeArrowheads="1"/>
          </p:cNvSpPr>
          <p:nvPr/>
        </p:nvSpPr>
        <p:spPr bwMode="auto">
          <a:xfrm>
            <a:off x="1935163" y="474663"/>
            <a:ext cx="5467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Estudiantes en huelga de hambre se encadenan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fuera de su Liceo A-31, en Buin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23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sp>
        <p:nvSpPr>
          <p:cNvPr id="94210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Observadorglobal.com, http://observadorglobal.com/chile-nueva-propuesta-a-estudiantes-intenta-finalizar-la-crisis-n28035.html</a:t>
            </a:r>
          </a:p>
        </p:txBody>
      </p:sp>
      <p:pic>
        <p:nvPicPr>
          <p:cNvPr id="942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9638" y="1557338"/>
            <a:ext cx="4784725" cy="358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ChangeArrowheads="1"/>
          </p:cNvSpPr>
          <p:nvPr/>
        </p:nvSpPr>
        <p:spPr bwMode="auto">
          <a:xfrm>
            <a:off x="3132138" y="474663"/>
            <a:ext cx="28130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Paro Nacional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24-25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9625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000" y="1268413"/>
            <a:ext cx="3681413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9" name="3 CuadroTexto"/>
          <p:cNvSpPr txBox="1">
            <a:spLocks noChangeArrowheads="1"/>
          </p:cNvSpPr>
          <p:nvPr/>
        </p:nvSpPr>
        <p:spPr bwMode="auto">
          <a:xfrm>
            <a:off x="4787900" y="5876925"/>
            <a:ext cx="34559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Zurda, http://la-zurda.tumblr.com/post/9268928857/instructivo-general-paro-nacional-24-y-25-de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ChangeArrowheads="1"/>
          </p:cNvSpPr>
          <p:nvPr/>
        </p:nvSpPr>
        <p:spPr bwMode="auto">
          <a:xfrm>
            <a:off x="2444750" y="476250"/>
            <a:ext cx="4298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en el marco del Paro Nacional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25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9830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233488"/>
            <a:ext cx="5903913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SUR Corporación.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ChangeArrowheads="1"/>
          </p:cNvSpPr>
          <p:nvPr/>
        </p:nvSpPr>
        <p:spPr bwMode="auto">
          <a:xfrm>
            <a:off x="2914650" y="476250"/>
            <a:ext cx="3359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Velatón por Manuel Gutiérrez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26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0035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3213" y="1268413"/>
            <a:ext cx="5995987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5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La Nación, http://www.lanacion.cl/amnistia-pide-que-juez-civil-investigue-muerte-de-manuel-gutierrez/noticias/2011-09-01/164049.html</a:t>
            </a:r>
            <a:endParaRPr lang="es-CL" sz="1000">
              <a:solidFill>
                <a:srgbClr val="BFBFBF"/>
              </a:solidFill>
            </a:endParaRP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ChangeArrowheads="1"/>
          </p:cNvSpPr>
          <p:nvPr/>
        </p:nvSpPr>
        <p:spPr bwMode="auto">
          <a:xfrm>
            <a:off x="1809750" y="476250"/>
            <a:ext cx="5568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en apoyo al movimiento estudiantil, Talca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30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0240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4825" y="1268413"/>
            <a:ext cx="5592763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Biobiochile.cl, http://www.biobiochile.cl/2011/08/30/al-menos-35-detenidos-deja-marcha-no-autorizada-en-talca-en-apoyo-al-movimiento-estudiantil.shtml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ChangeArrowheads="1"/>
          </p:cNvSpPr>
          <p:nvPr/>
        </p:nvSpPr>
        <p:spPr bwMode="auto">
          <a:xfrm>
            <a:off x="1851025" y="476250"/>
            <a:ext cx="5441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Protestas en Dichato, un año sin reconstrucción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27 de febrero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268413"/>
            <a:ext cx="7043738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The </a:t>
            </a:r>
            <a:r>
              <a:rPr lang="es-CL" sz="1050" dirty="0" err="1">
                <a:solidFill>
                  <a:schemeClr val="bg1">
                    <a:lumMod val="65000"/>
                  </a:schemeClr>
                </a:solidFill>
              </a:rPr>
              <a:t>Clinic</a:t>
            </a: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, http://www.theclinic.cl/2011/07/22/la-moneda-se-enfoca-en-violencia-en-dichato-ante-problemas-en-reconstruccion/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ChangeArrowheads="1"/>
          </p:cNvSpPr>
          <p:nvPr/>
        </p:nvSpPr>
        <p:spPr bwMode="auto">
          <a:xfrm>
            <a:off x="2127250" y="476250"/>
            <a:ext cx="4933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TV para Chile: 1800 minutos de transmisión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30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sp>
        <p:nvSpPr>
          <p:cNvPr id="104450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La Otra Voz, http://www.laotravoz.cl/archives/20195</a:t>
            </a:r>
          </a:p>
        </p:txBody>
      </p:sp>
      <p:pic>
        <p:nvPicPr>
          <p:cNvPr id="10445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5388" y="1268413"/>
            <a:ext cx="6761162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ChangeArrowheads="1"/>
          </p:cNvSpPr>
          <p:nvPr/>
        </p:nvSpPr>
        <p:spPr bwMode="auto">
          <a:xfrm>
            <a:off x="2654300" y="476250"/>
            <a:ext cx="38798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Toma del Ministerio de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31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0649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2263" y="1047750"/>
            <a:ext cx="5957887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9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Video “Educación: Toma del Ministerio de Educación 31-8-2011”, http://www.youtube.com/watch?v=9HvOEyPj5MM&amp;feature=player_embedded</a:t>
            </a:r>
            <a:endParaRPr lang="es-CL" sz="1000">
              <a:solidFill>
                <a:srgbClr val="BFBFBF"/>
              </a:solidFill>
            </a:endParaRP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ChangeArrowheads="1"/>
          </p:cNvSpPr>
          <p:nvPr/>
        </p:nvSpPr>
        <p:spPr bwMode="auto">
          <a:xfrm>
            <a:off x="984250" y="476250"/>
            <a:ext cx="7219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Estudiantes se encadenan en el frontis del Congreso, Valparaíso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31 de agosto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0854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8238" y="1268413"/>
            <a:ext cx="68675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La Tercera, http://latercera.com/multimedia/galeria/2011/08/683-29487-7-estudiantes-se-encadenan-en-el-congreso.shtml</a:t>
            </a:r>
            <a:endParaRPr lang="es-CL" sz="1000">
              <a:solidFill>
                <a:srgbClr val="BFBFBF"/>
              </a:solidFill>
            </a:endParaRP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ChangeArrowheads="1"/>
          </p:cNvSpPr>
          <p:nvPr/>
        </p:nvSpPr>
        <p:spPr bwMode="auto">
          <a:xfrm>
            <a:off x="717550" y="476250"/>
            <a:ext cx="7753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las mil banderas, de la Federación Nacional de Pobladores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1º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1059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25" y="1268413"/>
            <a:ext cx="5483225" cy="364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5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Partido Igualdad, http://partido-igualdad.blogspot.com/2010_06_01_archive.html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ChangeArrowheads="1"/>
          </p:cNvSpPr>
          <p:nvPr/>
        </p:nvSpPr>
        <p:spPr bwMode="auto">
          <a:xfrm>
            <a:off x="1492250" y="476250"/>
            <a:ext cx="6203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internacional por la educación chilena, Temuco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1264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268413"/>
            <a:ext cx="5124450" cy="38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3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Radiouniversal.cl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ChangeArrowheads="1"/>
          </p:cNvSpPr>
          <p:nvPr/>
        </p:nvSpPr>
        <p:spPr bwMode="auto">
          <a:xfrm>
            <a:off x="1358900" y="476250"/>
            <a:ext cx="64706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los secundarios en petición para ser incluidos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en la mesa de diálogo con el Presidente del día sábado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1469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557338"/>
            <a:ext cx="6096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1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Librered.net, http://www.librered.net/?p=10526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ChangeArrowheads="1"/>
          </p:cNvSpPr>
          <p:nvPr/>
        </p:nvSpPr>
        <p:spPr bwMode="auto">
          <a:xfrm>
            <a:off x="2717800" y="476250"/>
            <a:ext cx="37528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Plebiscito por la educación, Lota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3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16738" name="Picture 6"/>
          <p:cNvPicPr>
            <a:picLocks noChangeAspect="1" noChangeArrowheads="1"/>
          </p:cNvPicPr>
          <p:nvPr/>
        </p:nvPicPr>
        <p:blipFill>
          <a:blip r:embed="rId3"/>
          <a:srcRect t="11539"/>
          <a:stretch>
            <a:fillRect/>
          </a:stretch>
        </p:blipFill>
        <p:spPr bwMode="auto">
          <a:xfrm>
            <a:off x="1655763" y="1268413"/>
            <a:ext cx="5832475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9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Imagen del video “</a:t>
            </a:r>
            <a:r>
              <a:rPr lang="es-ES" sz="1000">
                <a:solidFill>
                  <a:srgbClr val="BFBFBF"/>
                </a:solidFill>
              </a:rPr>
              <a:t>Lota realizará Plebiscito por la Educación”, </a:t>
            </a:r>
            <a:r>
              <a:rPr lang="es-CL" sz="1000">
                <a:solidFill>
                  <a:srgbClr val="BFBFBF"/>
                </a:solidFill>
              </a:rPr>
              <a:t>http://www.youtube.com/watch?v=fjfZh-n0TX8&amp;feature=player_embedded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ChangeArrowheads="1"/>
          </p:cNvSpPr>
          <p:nvPr/>
        </p:nvSpPr>
        <p:spPr bwMode="auto">
          <a:xfrm>
            <a:off x="2578100" y="476250"/>
            <a:ext cx="40322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silenciosa por la educación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8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1878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1100" y="1219200"/>
            <a:ext cx="6781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7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Terra, http://megagalerias.terra.cl/galerias/actualidad/galeria.cfm?id_galeria=61431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ChangeArrowheads="1"/>
          </p:cNvSpPr>
          <p:nvPr/>
        </p:nvSpPr>
        <p:spPr bwMode="auto">
          <a:xfrm>
            <a:off x="2565400" y="476250"/>
            <a:ext cx="4057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estudiantes secundarios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8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2083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68413"/>
            <a:ext cx="571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5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Ciudadano, http://www.elciudadano.cl/2011/09/08/40575/estudiantes-volvieron-a-meter-bulla/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ChangeArrowheads="1"/>
          </p:cNvSpPr>
          <p:nvPr/>
        </p:nvSpPr>
        <p:spPr bwMode="auto">
          <a:xfrm>
            <a:off x="2628900" y="476250"/>
            <a:ext cx="3930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estudiantes, Valparaíso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8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2288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68413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3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Emol, http://www.emol.com/noticias/nacional/2011/09/08/502253/cerca-de-mil-estudiantes-marcharon-este-mediodia-por-el-centro-de-valparaiso.html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ChangeArrowheads="1"/>
          </p:cNvSpPr>
          <p:nvPr/>
        </p:nvSpPr>
        <p:spPr bwMode="auto">
          <a:xfrm>
            <a:off x="2708275" y="476250"/>
            <a:ext cx="37274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Universidad Central se va a paro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4 de abril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285875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El ciudadano, http://www.elciudadano.cl/2011/04/11/34617/estudiantes-se-toman-campus-de-la-universidad-central/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ChangeArrowheads="1"/>
          </p:cNvSpPr>
          <p:nvPr/>
        </p:nvSpPr>
        <p:spPr bwMode="auto">
          <a:xfrm>
            <a:off x="3117850" y="476250"/>
            <a:ext cx="2952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Romería al Cementerio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11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24930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Biobiochile.cl, http://radio.uchile.cl/noticias/122558/</a:t>
            </a:r>
          </a:p>
        </p:txBody>
      </p:sp>
      <p:pic>
        <p:nvPicPr>
          <p:cNvPr id="12493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3863" y="1270000"/>
            <a:ext cx="5757862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2"/>
          <p:cNvSpPr>
            <a:spLocks noChangeArrowheads="1"/>
          </p:cNvSpPr>
          <p:nvPr/>
        </p:nvSpPr>
        <p:spPr bwMode="auto">
          <a:xfrm>
            <a:off x="609600" y="476250"/>
            <a:ext cx="7969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Paro nacional convocado por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la Confederación de Funcionarios de Salud Municipalizada (Confusam)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rgbClr val="FFC000"/>
                </a:solidFill>
              </a:rPr>
              <a:t>13 y 14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2697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238375"/>
            <a:ext cx="59055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9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Ciudadano, http://www.elciudadano.cl/2011/09/14/40767/confusam-sigue-peleando-por-una-salud-municipal-justa/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2"/>
          <p:cNvSpPr>
            <a:spLocks noChangeArrowheads="1"/>
          </p:cNvSpPr>
          <p:nvPr/>
        </p:nvSpPr>
        <p:spPr bwMode="auto">
          <a:xfrm>
            <a:off x="590550" y="476250"/>
            <a:ext cx="8007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secundarios en apoyo al paro de la Confederación Nacional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de Funcionarios de la Salud Municipalizada (Confusam), Concepción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13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29026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Biobiochile.cl, http://www.biobiochile.cl/2011/09/13/estudiantes-secundarios-marchan-por-el-centro-de-concepcion.shtml</a:t>
            </a:r>
          </a:p>
        </p:txBody>
      </p:sp>
      <p:pic>
        <p:nvPicPr>
          <p:cNvPr id="12902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1689100"/>
            <a:ext cx="5254625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2"/>
          <p:cNvSpPr>
            <a:spLocks noChangeArrowheads="1"/>
          </p:cNvSpPr>
          <p:nvPr/>
        </p:nvSpPr>
        <p:spPr bwMode="auto">
          <a:xfrm>
            <a:off x="412750" y="474663"/>
            <a:ext cx="83629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Estudiantes secundarios intentan 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chemeClr val="bg1"/>
                </a:solidFill>
              </a:rPr>
              <a:t>tomarse edificio de la Secretaria Regional de Educación, Región Coquimbo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13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31074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observa todo, http://www.elobservatodo.cl/noticia/sociedad/estudiantes-secundarios-intentan-tomarse-edificio-de-la-secreduc</a:t>
            </a:r>
          </a:p>
        </p:txBody>
      </p:sp>
      <p:pic>
        <p:nvPicPr>
          <p:cNvPr id="13107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573213"/>
            <a:ext cx="5434013" cy="387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ChangeArrowheads="1"/>
          </p:cNvSpPr>
          <p:nvPr/>
        </p:nvSpPr>
        <p:spPr bwMode="auto">
          <a:xfrm>
            <a:off x="3117850" y="476250"/>
            <a:ext cx="2952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estudiantil</a:t>
            </a:r>
            <a:br>
              <a:rPr lang="es-ES" b="1">
                <a:solidFill>
                  <a:schemeClr val="bg1"/>
                </a:solidFill>
              </a:rPr>
            </a:br>
            <a:r>
              <a:rPr lang="es-ES" b="1">
                <a:solidFill>
                  <a:srgbClr val="FFC000"/>
                </a:solidFill>
              </a:rPr>
              <a:t>14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3312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68413"/>
            <a:ext cx="57150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3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Ciudadano, http://www.elciudadano.cl/2011/09/14/40770/marcha-de-estudiantes-desemboca-en-acto-cultural-en-parque-almagro/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2"/>
          <p:cNvSpPr>
            <a:spLocks noChangeArrowheads="1"/>
          </p:cNvSpPr>
          <p:nvPr/>
        </p:nvSpPr>
        <p:spPr bwMode="auto">
          <a:xfrm>
            <a:off x="946150" y="476250"/>
            <a:ext cx="7296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Gran pie de cueca con 1.800 pañuelos por la educación pública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14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3517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219200"/>
            <a:ext cx="6629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1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Terra, http://megagalerias.terra.cl/galerias/actualidad/galeria.cfm?id_galeria=61555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ChangeArrowheads="1"/>
          </p:cNvSpPr>
          <p:nvPr/>
        </p:nvSpPr>
        <p:spPr bwMode="auto">
          <a:xfrm>
            <a:off x="1949450" y="476250"/>
            <a:ext cx="52895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por los territorios en conflicto, Valdivia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14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3721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0575" y="1268413"/>
            <a:ext cx="5021263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9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Weichan Pilmaiquen, http://weichanpilmaiquen.blogspot.com/2011/09/masiva-marcha-por-los-territorios-en.html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2"/>
          <p:cNvSpPr>
            <a:spLocks noChangeArrowheads="1"/>
          </p:cNvSpPr>
          <p:nvPr/>
        </p:nvSpPr>
        <p:spPr bwMode="auto">
          <a:xfrm>
            <a:off x="2781300" y="476250"/>
            <a:ext cx="36258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estudiantil, Concepción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15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39266" name="Picture 4"/>
          <p:cNvPicPr>
            <a:picLocks noChangeAspect="1" noChangeArrowheads="1"/>
          </p:cNvPicPr>
          <p:nvPr/>
        </p:nvPicPr>
        <p:blipFill>
          <a:blip r:embed="rId3"/>
          <a:srcRect t="11092" b="14282"/>
          <a:stretch>
            <a:fillRect/>
          </a:stretch>
        </p:blipFill>
        <p:spPr bwMode="auto">
          <a:xfrm>
            <a:off x="1547813" y="1196975"/>
            <a:ext cx="6049962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67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chemeClr val="bg1"/>
                </a:solidFill>
              </a:rPr>
              <a:t>Fuente de la imagen:  Video “Marcha estudiantil 15 septiembre”, http://www.youtube.com/watch?v=oYD4JtTNzSw&amp;feature=player_embedded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2"/>
          <p:cNvSpPr>
            <a:spLocks noChangeArrowheads="1"/>
          </p:cNvSpPr>
          <p:nvPr/>
        </p:nvSpPr>
        <p:spPr bwMode="auto">
          <a:xfrm>
            <a:off x="2819400" y="476250"/>
            <a:ext cx="3549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las putas y maracas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19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4131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5188" y="1268413"/>
            <a:ext cx="3011487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5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El Ciudadano, http://www.elciudadano.cl/2011/09/20/41078/cronica-las-putas-tambien-desfilaron-este-19-de-septiembre/</a:t>
            </a:r>
            <a:endParaRPr lang="es-CL" sz="1000">
              <a:solidFill>
                <a:srgbClr val="BFBFBF"/>
              </a:solidFill>
            </a:endParaRPr>
          </a:p>
        </p:txBody>
      </p:sp>
      <p:pic>
        <p:nvPicPr>
          <p:cNvPr id="14131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1268413"/>
            <a:ext cx="47498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/>
          <p:cNvSpPr>
            <a:spLocks noChangeArrowheads="1"/>
          </p:cNvSpPr>
          <p:nvPr/>
        </p:nvSpPr>
        <p:spPr bwMode="auto">
          <a:xfrm>
            <a:off x="2882900" y="476250"/>
            <a:ext cx="3422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Cacerolazos en Parada Militar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19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43362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Biobiochile.cl, http://www.biobiochile.cl/2011/09/19/manifestantes-protestan-en-cercanias-de-la-parada-militar.shtml</a:t>
            </a:r>
          </a:p>
        </p:txBody>
      </p:sp>
      <p:pic>
        <p:nvPicPr>
          <p:cNvPr id="14336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85875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ChangeArrowheads="1"/>
          </p:cNvSpPr>
          <p:nvPr/>
        </p:nvSpPr>
        <p:spPr bwMode="auto">
          <a:xfrm>
            <a:off x="2994025" y="476250"/>
            <a:ext cx="31559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Toma pacífica de la Junaeb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14 de abril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1287463"/>
            <a:ext cx="2946400" cy="444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042988" y="5805488"/>
            <a:ext cx="64087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Fuente de la imagen:  </a:t>
            </a:r>
            <a:r>
              <a:rPr lang="es-CL" sz="1050" dirty="0" err="1">
                <a:solidFill>
                  <a:schemeClr val="bg1">
                    <a:lumMod val="65000"/>
                  </a:schemeClr>
                </a:solidFill>
              </a:rPr>
              <a:t>Fech</a:t>
            </a:r>
            <a:r>
              <a:rPr lang="es-CL" sz="1050" dirty="0">
                <a:solidFill>
                  <a:schemeClr val="bg1">
                    <a:lumMod val="65000"/>
                  </a:schemeClr>
                </a:solidFill>
              </a:rPr>
              <a:t>, http://fech.cl/blog/2011/04/14/comunicado-publico-ocupacion-pacifica-dependencias-junaeb/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2"/>
          <p:cNvSpPr>
            <a:spLocks noChangeArrowheads="1"/>
          </p:cNvSpPr>
          <p:nvPr/>
        </p:nvSpPr>
        <p:spPr bwMode="auto">
          <a:xfrm>
            <a:off x="3117850" y="476250"/>
            <a:ext cx="2952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Contraparada militar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19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454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8725" y="1268413"/>
            <a:ext cx="6684963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1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Terra, http://megagalerias.terra.cl/galerias/actualidad/galeria.cfm?id_galeria=61625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2"/>
          <p:cNvSpPr>
            <a:spLocks noChangeArrowheads="1"/>
          </p:cNvSpPr>
          <p:nvPr/>
        </p:nvSpPr>
        <p:spPr bwMode="auto">
          <a:xfrm>
            <a:off x="787400" y="476250"/>
            <a:ext cx="7613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Huelguistas del Darío Salas se instalan en el frontis de la U. de Chile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4745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1425" y="1268413"/>
            <a:ext cx="4119563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9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Mostrador, http://www.elmostrador.cl/noticias/pais/2011/09/21/huelguistas-del-dario-salas-se-instalan-indefinidamente-en-frontis-de-la-u-de-chile/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2"/>
          <p:cNvSpPr>
            <a:spLocks noChangeArrowheads="1"/>
          </p:cNvSpPr>
          <p:nvPr/>
        </p:nvSpPr>
        <p:spPr bwMode="auto">
          <a:xfrm>
            <a:off x="2235200" y="476250"/>
            <a:ext cx="4718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Comienzan las 1.800 horas por todo Chile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21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pic>
        <p:nvPicPr>
          <p:cNvPr id="14950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4613" y="1268413"/>
            <a:ext cx="322738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3 CuadroTexto"/>
          <p:cNvSpPr txBox="1">
            <a:spLocks noChangeArrowheads="1"/>
          </p:cNvSpPr>
          <p:nvPr/>
        </p:nvSpPr>
        <p:spPr bwMode="auto">
          <a:xfrm>
            <a:off x="4716463" y="5975350"/>
            <a:ext cx="36718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La Hora, http://www.lahora.cl/2011/09/15/01/noticias/pais/9-11480-9-1800-horas-por-la-educacion-recorrera-chile.shtml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2"/>
          <p:cNvSpPr>
            <a:spLocks noChangeArrowheads="1"/>
          </p:cNvSpPr>
          <p:nvPr/>
        </p:nvSpPr>
        <p:spPr bwMode="auto">
          <a:xfrm>
            <a:off x="2152650" y="476250"/>
            <a:ext cx="4883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de estudiantes en el Paro Nacional 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22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5155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25" y="1268413"/>
            <a:ext cx="56197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5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Sentidos comunes, http://www.sentidoscomunes.cl/diario/2011/06/la-politica-vivita-y-coleando/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2"/>
          <p:cNvSpPr>
            <a:spLocks noChangeArrowheads="1"/>
          </p:cNvSpPr>
          <p:nvPr/>
        </p:nvSpPr>
        <p:spPr bwMode="auto">
          <a:xfrm>
            <a:off x="1009650" y="476250"/>
            <a:ext cx="7169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Cacerolazos en el marco del Paro Nacional del 22 de septiembre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22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5360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268413"/>
            <a:ext cx="6551613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3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Radio Cooperativa, http://www.cooperativa.cl/prontus_nots/site/artic/20110804/pags/20110804071555.html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2"/>
          <p:cNvSpPr>
            <a:spLocks noChangeArrowheads="1"/>
          </p:cNvSpPr>
          <p:nvPr/>
        </p:nvSpPr>
        <p:spPr bwMode="auto">
          <a:xfrm>
            <a:off x="2838450" y="476250"/>
            <a:ext cx="35115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Funa a alcalde de Providencia 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23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pic>
        <p:nvPicPr>
          <p:cNvPr id="15565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85875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51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The Clinic, http://www.theclinic.cl/2011/09/23/mas-de-100-jovenes-funan-a-labbe-por-anuncios-dictatoriales-contra-estudiantes/</a:t>
            </a:r>
          </a:p>
        </p:txBody>
      </p:sp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2"/>
          <p:cNvSpPr>
            <a:spLocks noChangeArrowheads="1"/>
          </p:cNvSpPr>
          <p:nvPr/>
        </p:nvSpPr>
        <p:spPr bwMode="auto">
          <a:xfrm>
            <a:off x="1270000" y="476250"/>
            <a:ext cx="66484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Funa a alcalde de Providencia en las afueras de Chilevisión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25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sp>
        <p:nvSpPr>
          <p:cNvPr id="157698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La Nación, http://www.lanacion.cl/en-fotos-la-funa-a-labbe-en-chilevision/noticias/2011-09-26/110727.html</a:t>
            </a:r>
          </a:p>
        </p:txBody>
      </p:sp>
      <p:pic>
        <p:nvPicPr>
          <p:cNvPr id="15769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254125"/>
            <a:ext cx="7010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2"/>
          <p:cNvSpPr>
            <a:spLocks noChangeArrowheads="1"/>
          </p:cNvSpPr>
          <p:nvPr/>
        </p:nvSpPr>
        <p:spPr bwMode="auto">
          <a:xfrm>
            <a:off x="1441450" y="476250"/>
            <a:ext cx="63055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Comienza la Gran marcha desde Concepción a Santiago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25 de septiembre de 2011</a:t>
            </a:r>
          </a:p>
          <a:p>
            <a:pPr algn="ctr" eaLnBrk="0" hangingPunct="0"/>
            <a:endParaRPr lang="es-ES" b="1">
              <a:solidFill>
                <a:srgbClr val="FFC000"/>
              </a:solidFill>
            </a:endParaRPr>
          </a:p>
        </p:txBody>
      </p:sp>
      <p:sp>
        <p:nvSpPr>
          <p:cNvPr id="159746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El Ciudadano, http://www.elciudadano.cl/2011/09/25/41314/estudiantes-marcharan-ocho-dias-desde-concepcion-a-santiago/</a:t>
            </a:r>
          </a:p>
        </p:txBody>
      </p:sp>
      <p:pic>
        <p:nvPicPr>
          <p:cNvPr id="15974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8913" y="1268413"/>
            <a:ext cx="3684587" cy="420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2"/>
          <p:cNvSpPr>
            <a:spLocks noChangeArrowheads="1"/>
          </p:cNvSpPr>
          <p:nvPr/>
        </p:nvSpPr>
        <p:spPr bwMode="auto">
          <a:xfrm>
            <a:off x="1841500" y="476250"/>
            <a:ext cx="55054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en rechazo a las medidas adoptadas por </a:t>
            </a:r>
          </a:p>
          <a:p>
            <a:pPr algn="ctr"/>
            <a:r>
              <a:rPr lang="es-ES" b="1">
                <a:solidFill>
                  <a:schemeClr val="bg1"/>
                </a:solidFill>
              </a:rPr>
              <a:t>alcalde de Providencia, C. Labbé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25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61794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000">
                <a:solidFill>
                  <a:srgbClr val="BFBFBF"/>
                </a:solidFill>
              </a:rPr>
              <a:t>Fuente de la imagen:  Biobiochile.cl, http://www.biobiochile.cl/2011/09/26/secundarios-de-providencia-marchan-para-manifestar-su-rechazo-a-medidas-adoptadas-por-alcalde-labbe.shtml</a:t>
            </a:r>
          </a:p>
        </p:txBody>
      </p:sp>
      <p:pic>
        <p:nvPicPr>
          <p:cNvPr id="16179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0550" y="1557338"/>
            <a:ext cx="5448300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2"/>
          <p:cNvSpPr>
            <a:spLocks noChangeArrowheads="1"/>
          </p:cNvSpPr>
          <p:nvPr/>
        </p:nvSpPr>
        <p:spPr bwMode="auto">
          <a:xfrm>
            <a:off x="3117850" y="474663"/>
            <a:ext cx="29527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Marcha estudiantil </a:t>
            </a:r>
          </a:p>
          <a:p>
            <a:pPr algn="ctr"/>
            <a:r>
              <a:rPr lang="es-ES" b="1">
                <a:solidFill>
                  <a:srgbClr val="FFC000"/>
                </a:solidFill>
              </a:rPr>
              <a:t>29 de septiembre de 2011</a:t>
            </a:r>
          </a:p>
          <a:p>
            <a:pPr algn="ctr" eaLnBrk="0" hangingPunct="0"/>
            <a:endParaRPr lang="es-ES">
              <a:solidFill>
                <a:schemeClr val="bg1"/>
              </a:solidFill>
            </a:endParaRPr>
          </a:p>
        </p:txBody>
      </p:sp>
      <p:sp>
        <p:nvSpPr>
          <p:cNvPr id="163842" name="3 CuadroTexto"/>
          <p:cNvSpPr txBox="1">
            <a:spLocks noChangeArrowheads="1"/>
          </p:cNvSpPr>
          <p:nvPr/>
        </p:nvSpPr>
        <p:spPr bwMode="auto">
          <a:xfrm>
            <a:off x="1042988" y="5805488"/>
            <a:ext cx="640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>
                <a:solidFill>
                  <a:srgbClr val="BFBFBF"/>
                </a:solidFill>
              </a:rPr>
              <a:t>Fuente de la imagen: El País, http://www.elpais.com.co/elpais/contenido/internacional/chile-marcha-interna</a:t>
            </a:r>
            <a:endParaRPr lang="es-CL" sz="1000">
              <a:solidFill>
                <a:srgbClr val="BFBFBF"/>
              </a:solidFill>
            </a:endParaRPr>
          </a:p>
        </p:txBody>
      </p:sp>
      <p:pic>
        <p:nvPicPr>
          <p:cNvPr id="16384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1238250"/>
            <a:ext cx="65722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848</TotalTime>
  <Words>2277</Words>
  <Application>Microsoft Office PowerPoint</Application>
  <PresentationFormat>On-screen Show (4:3)</PresentationFormat>
  <Paragraphs>368</Paragraphs>
  <Slides>106</Slides>
  <Notes>55</Notes>
  <HiddenSlides>0</HiddenSlides>
  <MMClips>0</MMClips>
  <ScaleCrop>false</ScaleCrop>
  <HeadingPairs>
    <vt:vector size="6" baseType="variant">
      <vt:variant>
        <vt:lpstr>Fuentes usadas</vt:lpstr>
      </vt:variant>
      <vt:variant>
        <vt:i4>1</vt:i4>
      </vt:variant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106</vt:i4>
      </vt:variant>
    </vt:vector>
  </HeadingPairs>
  <TitlesOfParts>
    <vt:vector size="108" baseType="lpstr">
      <vt:lpstr>Arial</vt:lpstr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Diapositiva 84</vt:lpstr>
      <vt:lpstr>Diapositiva 85</vt:lpstr>
      <vt:lpstr>Diapositiva 86</vt:lpstr>
      <vt:lpstr>Diapositiva 87</vt:lpstr>
      <vt:lpstr>Diapositiva 88</vt:lpstr>
      <vt:lpstr>Diapositiva 89</vt:lpstr>
      <vt:lpstr>Diapositiva 90</vt:lpstr>
      <vt:lpstr>Diapositiva 91</vt:lpstr>
      <vt:lpstr>Diapositiva 92</vt:lpstr>
      <vt:lpstr>Diapositiva 93</vt:lpstr>
      <vt:lpstr>Diapositiva 94</vt:lpstr>
      <vt:lpstr>Diapositiva 95</vt:lpstr>
      <vt:lpstr>Diapositiva 96</vt:lpstr>
      <vt:lpstr>Diapositiva 97</vt:lpstr>
      <vt:lpstr>Diapositiva 98</vt:lpstr>
      <vt:lpstr>Diapositiva 99</vt:lpstr>
      <vt:lpstr>Diapositiva 100</vt:lpstr>
      <vt:lpstr>Diapositiva 101</vt:lpstr>
      <vt:lpstr>Diapositiva 102</vt:lpstr>
      <vt:lpstr>Diapositiva 103</vt:lpstr>
      <vt:lpstr>Diapositiva 104</vt:lpstr>
      <vt:lpstr>Diapositiva 105</vt:lpstr>
      <vt:lpstr>Diapositiva 106</vt:lpstr>
    </vt:vector>
  </TitlesOfParts>
  <Company>The houze!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WIN uE10</dc:creator>
  <cp:lastModifiedBy>WIN uE10</cp:lastModifiedBy>
  <cp:revision>231</cp:revision>
  <dcterms:created xsi:type="dcterms:W3CDTF">2011-09-28T15:52:44Z</dcterms:created>
  <dcterms:modified xsi:type="dcterms:W3CDTF">2011-10-08T20:00:06Z</dcterms:modified>
</cp:coreProperties>
</file>