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9" r:id="rId2"/>
    <p:sldId id="289" r:id="rId3"/>
    <p:sldId id="284" r:id="rId4"/>
    <p:sldId id="280" r:id="rId5"/>
    <p:sldId id="285" r:id="rId6"/>
    <p:sldId id="261" r:id="rId7"/>
    <p:sldId id="262" r:id="rId8"/>
    <p:sldId id="263" r:id="rId9"/>
    <p:sldId id="264" r:id="rId10"/>
    <p:sldId id="265" r:id="rId11"/>
    <p:sldId id="286" r:id="rId12"/>
    <p:sldId id="266" r:id="rId13"/>
    <p:sldId id="267" r:id="rId14"/>
    <p:sldId id="268" r:id="rId15"/>
    <p:sldId id="269" r:id="rId16"/>
    <p:sldId id="287" r:id="rId17"/>
    <p:sldId id="270" r:id="rId18"/>
    <p:sldId id="275" r:id="rId19"/>
    <p:sldId id="276" r:id="rId20"/>
    <p:sldId id="277" r:id="rId21"/>
    <p:sldId id="274" r:id="rId22"/>
    <p:sldId id="278" r:id="rId23"/>
    <p:sldId id="288" r:id="rId24"/>
    <p:sldId id="283" r:id="rId25"/>
    <p:sldId id="282" r:id="rId26"/>
    <p:sldId id="290" r:id="rId27"/>
    <p:sldId id="291" r:id="rId28"/>
    <p:sldId id="279" r:id="rId29"/>
  </p:sldIdLst>
  <p:sldSz cx="9144000" cy="6858000" type="screen4x3"/>
  <p:notesSz cx="6858000" cy="9144000"/>
  <p:defaultTextStyle>
    <a:defPPr>
      <a:defRPr lang="es-E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FF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326" autoAdjust="0"/>
  </p:normalViewPr>
  <p:slideViewPr>
    <p:cSldViewPr snapToGrid="0" snapToObjects="1" showGuides="1">
      <p:cViewPr>
        <p:scale>
          <a:sx n="66" d="100"/>
          <a:sy n="66" d="100"/>
        </p:scale>
        <p:origin x="-904"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F87659-EC5A-8545-88A3-940E81CE20FA}" type="datetimeFigureOut">
              <a:rPr lang="es-ES" smtClean="0"/>
              <a:t>12-05-14</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7864EE-F8DD-AC46-AD2A-A230D7ACE06B}" type="slidenum">
              <a:rPr lang="es-ES" smtClean="0"/>
              <a:t>‹Nr.›</a:t>
            </a:fld>
            <a:endParaRPr lang="es-ES"/>
          </a:p>
        </p:txBody>
      </p:sp>
    </p:spTree>
    <p:extLst>
      <p:ext uri="{BB962C8B-B14F-4D97-AF65-F5344CB8AC3E}">
        <p14:creationId xmlns:p14="http://schemas.microsoft.com/office/powerpoint/2010/main" val="24499617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camara.cl/trabajamos/pacuerdo_detalle.aspx?prmID=3512" TargetMode="External"/><Relationship Id="rId4" Type="http://schemas.openxmlformats.org/officeDocument/2006/relationships/hyperlink" Target="http://es.althistory.wikia.com/wiki/Archivo:Daniel_melo_contreras.jpg"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www.youtube.com/watch?v=ncng3RvXVak"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on.fb.me/1lbtimH"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bit.ly/1fK2f5y" TargetMode="External"/><Relationship Id="rId4" Type="http://schemas.openxmlformats.org/officeDocument/2006/relationships/hyperlink" Target="http://bit.ly/1kFnGlI" TargetMode="External"/><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eia.sea.gob.cl/archivos/8a6_Descripcion_de_Proyecto.pdf"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eia.sea.gob.cl/archivos/8a6_Descripcion_de_Proyecto.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eia.sea.gob.cl/archivos/8a6_Descripcion_de_Proyecto.pd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eia.sea.gob.cl/archivos/8a6_Descripcion_de_Proyecto.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eia.sea.gob.cl/archivos/8a6_Descripcion_de_Proyecto.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smtClean="0">
                <a:solidFill>
                  <a:schemeClr val="tx1"/>
                </a:solidFill>
                <a:effectLst/>
                <a:latin typeface="+mn-lt"/>
                <a:ea typeface="+mn-ea"/>
                <a:cs typeface="+mn-cs"/>
              </a:rPr>
              <a:t>En enero 2012, la Empresa de Ferrocarriles del Estado (EFE) anunció el proyecto Rancagua Express, que permitiría “mejorar el servicio ferroviario Santiago / Nos / Rancagua” con trenes que alcanzarían 150 kilómetros por hora, con un flujo de un tren cada cuatro minutos, entre Alameda y Nos, y de 15 minutos entre Alameda y Rancagua ambos en hora punta.</a:t>
            </a:r>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Se ofrecía así un servicio que mejoraría la accesibilidad hacia el centro de Santiago. Para esto se requería mejorar las condiciones de las vías ferreas, duplicar su número entre Santiago y Nos, construir o reparar las estaciones abandonadas. Este anuncio se ofrecía como la oportunidad de inclusión territorial de una vasta área históricamente fragmentada por la línea ferrea.</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2</a:t>
            </a:fld>
            <a:endParaRPr lang="es-ES"/>
          </a:p>
        </p:txBody>
      </p:sp>
    </p:spTree>
    <p:extLst>
      <p:ext uri="{BB962C8B-B14F-4D97-AF65-F5344CB8AC3E}">
        <p14:creationId xmlns:p14="http://schemas.microsoft.com/office/powerpoint/2010/main" val="1402685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Son muros que se pretende extender por 14 kilómetros cruzando</a:t>
            </a:r>
            <a:r>
              <a:rPr lang="es-ES" baseline="0" dirty="0" smtClean="0"/>
              <a:t> un área urbana con alta densidad poblacional.</a:t>
            </a:r>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11</a:t>
            </a:fld>
            <a:endParaRPr lang="es-ES"/>
          </a:p>
        </p:txBody>
      </p:sp>
    </p:spTree>
    <p:extLst>
      <p:ext uri="{BB962C8B-B14F-4D97-AF65-F5344CB8AC3E}">
        <p14:creationId xmlns:p14="http://schemas.microsoft.com/office/powerpoint/2010/main" val="4211281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16</a:t>
            </a:fld>
            <a:endParaRPr lang="es-ES"/>
          </a:p>
        </p:txBody>
      </p:sp>
    </p:spTree>
    <p:extLst>
      <p:ext uri="{BB962C8B-B14F-4D97-AF65-F5344CB8AC3E}">
        <p14:creationId xmlns:p14="http://schemas.microsoft.com/office/powerpoint/2010/main" val="1001592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L" sz="1200" kern="1200" dirty="0" smtClean="0">
                <a:solidFill>
                  <a:schemeClr val="tx1"/>
                </a:solidFill>
                <a:effectLst/>
                <a:latin typeface="+mn-lt"/>
                <a:ea typeface="+mn-ea"/>
                <a:cs typeface="+mn-cs"/>
              </a:rPr>
              <a:t>Junto con el anuncio de inicio de las obras de construcción comenzaron a tomar más cuerpo las críticas y demandas de soterramiento del proyecto. </a:t>
            </a:r>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17</a:t>
            </a:fld>
            <a:endParaRPr lang="es-ES"/>
          </a:p>
        </p:txBody>
      </p:sp>
    </p:spTree>
    <p:extLst>
      <p:ext uri="{BB962C8B-B14F-4D97-AF65-F5344CB8AC3E}">
        <p14:creationId xmlns:p14="http://schemas.microsoft.com/office/powerpoint/2010/main" val="3101681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smtClean="0">
                <a:solidFill>
                  <a:schemeClr val="tx1"/>
                </a:solidFill>
                <a:effectLst/>
                <a:latin typeface="+mn-lt"/>
                <a:ea typeface="+mn-ea"/>
                <a:cs typeface="+mn-cs"/>
              </a:rPr>
              <a:t>De ahí hasta la fecha, EFE ha continuado con su proyecto. </a:t>
            </a:r>
          </a:p>
          <a:p>
            <a:endParaRPr lang="es-CL"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b="0" kern="1200" dirty="0" smtClean="0">
                <a:solidFill>
                  <a:schemeClr val="tx1"/>
                </a:solidFill>
                <a:latin typeface="+mn-lt"/>
                <a:ea typeface="+mn-ea"/>
                <a:cs typeface="+mn-cs"/>
              </a:rPr>
              <a:t>Por Camila Olmos Riveros, El Mercurio. En Plataforma</a:t>
            </a:r>
            <a:r>
              <a:rPr lang="es-ES" sz="1200" b="0" kern="1200" baseline="0" dirty="0" smtClean="0">
                <a:solidFill>
                  <a:schemeClr val="tx1"/>
                </a:solidFill>
                <a:latin typeface="+mn-lt"/>
                <a:ea typeface="+mn-ea"/>
                <a:cs typeface="+mn-cs"/>
              </a:rPr>
              <a:t> Urbana, 11 agosto 2013.</a:t>
            </a:r>
            <a:endParaRPr lang="es-ES_tradnl"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E37864EE-F8DD-AC46-AD2A-A230D7ACE06B}" type="slidenum">
              <a:rPr lang="es-ES" smtClean="0"/>
              <a:t>18</a:t>
            </a:fld>
            <a:endParaRPr lang="es-ES"/>
          </a:p>
        </p:txBody>
      </p:sp>
    </p:spTree>
    <p:extLst>
      <p:ext uri="{BB962C8B-B14F-4D97-AF65-F5344CB8AC3E}">
        <p14:creationId xmlns:p14="http://schemas.microsoft.com/office/powerpoint/2010/main" val="3515254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L" sz="1000" kern="1200" dirty="0" smtClean="0">
                <a:solidFill>
                  <a:schemeClr val="tx1"/>
                </a:solidFill>
                <a:effectLst/>
                <a:latin typeface="+mn-lt"/>
                <a:ea typeface="+mn-ea"/>
                <a:cs typeface="+mn-cs"/>
              </a:rPr>
              <a:t>Fotografía, Municipalidad de Lo</a:t>
            </a:r>
            <a:r>
              <a:rPr lang="es-CL" sz="1000" kern="1200" baseline="0" dirty="0" smtClean="0">
                <a:solidFill>
                  <a:schemeClr val="tx1"/>
                </a:solidFill>
                <a:effectLst/>
                <a:latin typeface="+mn-lt"/>
                <a:ea typeface="+mn-ea"/>
                <a:cs typeface="+mn-cs"/>
              </a:rPr>
              <a:t> Espejo.</a:t>
            </a:r>
          </a:p>
          <a:p>
            <a:pPr marL="0" marR="0" indent="0" algn="l" defTabSz="457200" rtl="0" eaLnBrk="1" fontAlgn="auto" latinLnBrk="0" hangingPunct="1">
              <a:lnSpc>
                <a:spcPct val="100000"/>
              </a:lnSpc>
              <a:spcBef>
                <a:spcPts val="0"/>
              </a:spcBef>
              <a:spcAft>
                <a:spcPts val="0"/>
              </a:spcAft>
              <a:buClrTx/>
              <a:buSzTx/>
              <a:buFontTx/>
              <a:buNone/>
              <a:tabLst/>
              <a:defRPr/>
            </a:pPr>
            <a:endParaRPr lang="es-CL"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s-CL" sz="1200" kern="1200" dirty="0" smtClean="0">
                <a:solidFill>
                  <a:schemeClr val="tx1"/>
                </a:solidFill>
                <a:effectLst/>
                <a:latin typeface="+mn-lt"/>
                <a:ea typeface="+mn-ea"/>
                <a:cs typeface="+mn-cs"/>
              </a:rPr>
              <a:t>A las protestas de los vecinos, se sumaron las de sus alcaldes y otras autoridades políticas.</a:t>
            </a:r>
            <a:endParaRPr lang="es-ES_tradnl" sz="1200" kern="1200" dirty="0" smtClean="0">
              <a:solidFill>
                <a:schemeClr val="tx1"/>
              </a:solidFill>
              <a:effectLst/>
              <a:latin typeface="+mn-lt"/>
              <a:ea typeface="+mn-ea"/>
              <a:cs typeface="+mn-cs"/>
            </a:endParaRPr>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19</a:t>
            </a:fld>
            <a:endParaRPr lang="es-ES"/>
          </a:p>
        </p:txBody>
      </p:sp>
    </p:spTree>
    <p:extLst>
      <p:ext uri="{BB962C8B-B14F-4D97-AF65-F5344CB8AC3E}">
        <p14:creationId xmlns:p14="http://schemas.microsoft.com/office/powerpoint/2010/main" val="883869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http://</a:t>
            </a:r>
            <a:r>
              <a:rPr lang="es-ES" dirty="0" err="1" smtClean="0"/>
              <a:t>www.acuerdos.cl</a:t>
            </a:r>
            <a:r>
              <a:rPr lang="es-ES" dirty="0" smtClean="0"/>
              <a:t>, 15 enero 2014.</a:t>
            </a:r>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20</a:t>
            </a:fld>
            <a:endParaRPr lang="es-ES"/>
          </a:p>
        </p:txBody>
      </p:sp>
    </p:spTree>
    <p:extLst>
      <p:ext uri="{BB962C8B-B14F-4D97-AF65-F5344CB8AC3E}">
        <p14:creationId xmlns:p14="http://schemas.microsoft.com/office/powerpoint/2010/main" val="2073893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L" sz="1200" kern="1200" dirty="0" smtClean="0">
                <a:solidFill>
                  <a:schemeClr val="tx1"/>
                </a:solidFill>
                <a:effectLst/>
                <a:latin typeface="+mn-lt"/>
                <a:ea typeface="+mn-ea"/>
                <a:cs typeface="+mn-cs"/>
              </a:rPr>
              <a:t>El proyecto EFE sigue su curso: En los períodicos se informa sobre la llegada a Valparaíso de los nuevos trenes, del inicio de su marcha blanca, de la destrucción de árboles centenarios en San Bernardo para ampliar las vías,</a:t>
            </a:r>
            <a:r>
              <a:rPr lang="es-CL" sz="1200" kern="1200" baseline="0" dirty="0" smtClean="0">
                <a:solidFill>
                  <a:schemeClr val="tx1"/>
                </a:solidFill>
                <a:effectLst/>
                <a:latin typeface="+mn-lt"/>
                <a:ea typeface="+mn-ea"/>
                <a:cs typeface="+mn-cs"/>
              </a:rPr>
              <a:t> etc.</a:t>
            </a:r>
            <a:endParaRPr lang="es-ES" dirty="0" smtClean="0"/>
          </a:p>
          <a:p>
            <a:endParaRPr lang="es-ES" dirty="0" smtClean="0"/>
          </a:p>
          <a:p>
            <a:r>
              <a:rPr lang="es-ES" dirty="0" smtClean="0"/>
              <a:t>La</a:t>
            </a:r>
            <a:r>
              <a:rPr lang="es-ES" baseline="0" dirty="0" smtClean="0"/>
              <a:t> Tercera, domingo 20 de octubre 2013.</a:t>
            </a:r>
            <a:endParaRPr lang="es-ES" dirty="0" smtClean="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21</a:t>
            </a:fld>
            <a:endParaRPr lang="es-ES"/>
          </a:p>
        </p:txBody>
      </p:sp>
    </p:spTree>
    <p:extLst>
      <p:ext uri="{BB962C8B-B14F-4D97-AF65-F5344CB8AC3E}">
        <p14:creationId xmlns:p14="http://schemas.microsoft.com/office/powerpoint/2010/main" val="989531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smtClean="0">
                <a:solidFill>
                  <a:schemeClr val="tx1"/>
                </a:solidFill>
                <a:effectLst/>
                <a:latin typeface="+mn-lt"/>
                <a:ea typeface="+mn-ea"/>
                <a:cs typeface="+mn-cs"/>
              </a:rPr>
              <a:t>El 9 de abril del 2013, por 36 votos a favor, 25 en contra y 6 abstenciones, la Cámara de Diputados aprobó el </a:t>
            </a:r>
            <a:r>
              <a:rPr lang="es-CL" sz="1200" u="none" strike="noStrike" kern="1200" dirty="0" smtClean="0">
                <a:solidFill>
                  <a:schemeClr val="tx1"/>
                </a:solidFill>
                <a:effectLst/>
                <a:latin typeface="+mn-lt"/>
                <a:ea typeface="+mn-ea"/>
                <a:cs typeface="+mn-cs"/>
                <a:hlinkClick r:id="rId3"/>
              </a:rPr>
              <a:t>proyecto de acuerdo N° 833</a:t>
            </a:r>
            <a:r>
              <a:rPr lang="es-CL" sz="1200" kern="1200" dirty="0" smtClean="0">
                <a:solidFill>
                  <a:schemeClr val="tx1"/>
                </a:solidFill>
                <a:effectLst/>
                <a:latin typeface="+mn-lt"/>
                <a:ea typeface="+mn-ea"/>
                <a:cs typeface="+mn-cs"/>
              </a:rPr>
              <a:t>, en que solicitaba al Presidente un estudio y valoración de una solución subterránea para el Rancagua Express, tal como se hizo en la comuna de Viña del Mar.</a:t>
            </a:r>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Al respecto el Ministerio de Transporte respondió protamente el 27 de abril del 2013, presentando un estudio con las estimaciones de costos de tres alternativas, señalando que en el caso de hacer subterránea la línea, el costo del proyecto total subiría de 250</a:t>
            </a:r>
            <a:r>
              <a:rPr lang="es-CL" sz="1200" kern="1200" baseline="0" dirty="0" smtClean="0">
                <a:solidFill>
                  <a:schemeClr val="tx1"/>
                </a:solidFill>
                <a:effectLst/>
                <a:latin typeface="+mn-lt"/>
                <a:ea typeface="+mn-ea"/>
                <a:cs typeface="+mn-cs"/>
              </a:rPr>
              <a:t> a 750 millones de dólares.</a:t>
            </a:r>
          </a:p>
          <a:p>
            <a:endParaRPr lang="es-CL" sz="1200" kern="1200" baseline="0" dirty="0" smtClean="0">
              <a:solidFill>
                <a:schemeClr val="tx1"/>
              </a:solidFill>
              <a:effectLst/>
              <a:latin typeface="+mn-lt"/>
              <a:ea typeface="+mn-ea"/>
              <a:cs typeface="+mn-cs"/>
            </a:endParaRPr>
          </a:p>
          <a:p>
            <a:r>
              <a:rPr lang="es-CL" sz="1200" kern="1200" baseline="0" dirty="0" smtClean="0">
                <a:solidFill>
                  <a:schemeClr val="tx1"/>
                </a:solidFill>
                <a:effectLst/>
                <a:latin typeface="+mn-lt"/>
                <a:ea typeface="+mn-ea"/>
                <a:cs typeface="+mn-cs"/>
              </a:rPr>
              <a:t>Fotos, Cooperativa, Emol; 13 de julio, 2013; articlewn.com; </a:t>
            </a:r>
            <a:r>
              <a:rPr lang="es-ES" sz="1200" kern="1200" dirty="0" smtClean="0">
                <a:solidFill>
                  <a:schemeClr val="tx1"/>
                </a:solidFill>
                <a:latin typeface="+mn-lt"/>
                <a:ea typeface="+mn-ea"/>
                <a:cs typeface="+mn-cs"/>
                <a:hlinkClick r:id="rId4"/>
              </a:rPr>
              <a:t>es.althistory.wikia.com</a:t>
            </a:r>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22</a:t>
            </a:fld>
            <a:endParaRPr lang="es-ES"/>
          </a:p>
        </p:txBody>
      </p:sp>
    </p:spTree>
    <p:extLst>
      <p:ext uri="{BB962C8B-B14F-4D97-AF65-F5344CB8AC3E}">
        <p14:creationId xmlns:p14="http://schemas.microsoft.com/office/powerpoint/2010/main" val="2210146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Frente a la protesta de los vecinos de las comunas que cruza el proyecto</a:t>
            </a:r>
            <a:r>
              <a:rPr lang="es-ES" baseline="0" dirty="0" smtClean="0"/>
              <a:t> Vespucio Oriente, las autoridades públicas del gobierno de Sebastián Piñera reaccionaron inmediatamente.</a:t>
            </a:r>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24</a:t>
            </a:fld>
            <a:endParaRPr lang="es-ES"/>
          </a:p>
        </p:txBody>
      </p:sp>
    </p:spTree>
    <p:extLst>
      <p:ext uri="{BB962C8B-B14F-4D97-AF65-F5344CB8AC3E}">
        <p14:creationId xmlns:p14="http://schemas.microsoft.com/office/powerpoint/2010/main" val="3843257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Para</a:t>
            </a:r>
            <a:r>
              <a:rPr lang="es-ES" baseline="0" dirty="0" smtClean="0"/>
              <a:t> Vespucio Oriente se estudian todas las posibilidades de soterramiento. </a:t>
            </a:r>
          </a:p>
          <a:p>
            <a:r>
              <a:rPr lang="es-ES" baseline="0" dirty="0" smtClean="0"/>
              <a:t>Y ya se licitaron las obras del primer tramo por un costo de 1,000 millones de dólares con un subsidio estatal.</a:t>
            </a:r>
          </a:p>
          <a:p>
            <a:endParaRPr lang="es-ES" baseline="0" dirty="0" smtClean="0"/>
          </a:p>
          <a:p>
            <a:r>
              <a:rPr lang="es-ES" dirty="0" smtClean="0"/>
              <a:t>http://</a:t>
            </a:r>
            <a:r>
              <a:rPr lang="es-ES" dirty="0" err="1" smtClean="0"/>
              <a:t>www.espaciodeconstruccion.cl</a:t>
            </a:r>
            <a:r>
              <a:rPr lang="es-ES" dirty="0" smtClean="0"/>
              <a:t>/, 8</a:t>
            </a:r>
            <a:r>
              <a:rPr lang="es-ES" baseline="0" dirty="0" smtClean="0"/>
              <a:t> febrero 2014.</a:t>
            </a:r>
          </a:p>
          <a:p>
            <a:r>
              <a:rPr lang="es-ES" dirty="0" smtClean="0"/>
              <a:t>http://</a:t>
            </a:r>
            <a:r>
              <a:rPr lang="es-ES" dirty="0" err="1" smtClean="0"/>
              <a:t>www.concesiones.cl</a:t>
            </a:r>
            <a:r>
              <a:rPr lang="es-ES" dirty="0" smtClean="0"/>
              <a:t>, </a:t>
            </a:r>
            <a:r>
              <a:rPr lang="es-ES" dirty="0" err="1" smtClean="0"/>
              <a:t>descripcion</a:t>
            </a:r>
            <a:r>
              <a:rPr lang="es-ES" baseline="0" dirty="0" smtClean="0"/>
              <a:t> del proyecto.</a:t>
            </a:r>
          </a:p>
          <a:p>
            <a:r>
              <a:rPr lang="es-ES" baseline="0" dirty="0" smtClean="0"/>
              <a:t>Plataforma </a:t>
            </a:r>
            <a:r>
              <a:rPr lang="es-ES" baseline="0" dirty="0" err="1" smtClean="0"/>
              <a:t>urbana.cl</a:t>
            </a:r>
            <a:r>
              <a:rPr lang="es-ES" baseline="0" dirty="0" smtClean="0"/>
              <a:t>, estudio marcial </a:t>
            </a:r>
            <a:r>
              <a:rPr lang="es-ES" baseline="0" dirty="0" err="1" smtClean="0"/>
              <a:t>echenique</a:t>
            </a:r>
            <a:r>
              <a:rPr lang="es-ES" baseline="0" dirty="0" smtClean="0"/>
              <a:t>.</a:t>
            </a:r>
          </a:p>
          <a:p>
            <a:endParaRPr lang="es-ES" baseline="0" dirty="0" smtClean="0"/>
          </a:p>
          <a:p>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25</a:t>
            </a:fld>
            <a:endParaRPr lang="es-ES"/>
          </a:p>
        </p:txBody>
      </p:sp>
    </p:spTree>
    <p:extLst>
      <p:ext uri="{BB962C8B-B14F-4D97-AF65-F5344CB8AC3E}">
        <p14:creationId xmlns:p14="http://schemas.microsoft.com/office/powerpoint/2010/main" val="410991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Archivo disponible en </a:t>
            </a:r>
            <a:r>
              <a:rPr lang="es-ES" dirty="0" err="1" smtClean="0"/>
              <a:t>youtube.com</a:t>
            </a:r>
            <a:endParaRPr lang="es-ES" dirty="0" smtClean="0"/>
          </a:p>
          <a:p>
            <a:r>
              <a:rPr lang="es-ES" dirty="0" smtClean="0"/>
              <a:t>Ver: </a:t>
            </a:r>
            <a:r>
              <a:rPr lang="es-ES" sz="1200" b="1" dirty="0" smtClean="0">
                <a:hlinkClick r:id="rId3"/>
              </a:rPr>
              <a:t>Ver: http://www.youtube.com/watch?v=ncng3RvXVak</a:t>
            </a:r>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3</a:t>
            </a:fld>
            <a:endParaRPr lang="es-ES"/>
          </a:p>
        </p:txBody>
      </p:sp>
    </p:spTree>
    <p:extLst>
      <p:ext uri="{BB962C8B-B14F-4D97-AF65-F5344CB8AC3E}">
        <p14:creationId xmlns:p14="http://schemas.microsoft.com/office/powerpoint/2010/main" val="354886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26</a:t>
            </a:fld>
            <a:endParaRPr lang="es-ES"/>
          </a:p>
        </p:txBody>
      </p:sp>
    </p:spTree>
    <p:extLst>
      <p:ext uri="{BB962C8B-B14F-4D97-AF65-F5344CB8AC3E}">
        <p14:creationId xmlns:p14="http://schemas.microsoft.com/office/powerpoint/2010/main" val="3153497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Fuente:</a:t>
            </a:r>
            <a:r>
              <a:rPr lang="es-ES" baseline="0" dirty="0" smtClean="0"/>
              <a:t> “Si al </a:t>
            </a:r>
            <a:r>
              <a:rPr lang="es-ES" baseline="0" smtClean="0"/>
              <a:t>t</a:t>
            </a:r>
            <a:r>
              <a:rPr lang="es-ES" baseline="0" smtClean="0"/>
              <a:t>ú</a:t>
            </a:r>
            <a:r>
              <a:rPr lang="es-ES" baseline="0" smtClean="0"/>
              <a:t>nel subterr</a:t>
            </a:r>
            <a:r>
              <a:rPr lang="es-ES" baseline="0" smtClean="0"/>
              <a:t>á</a:t>
            </a:r>
            <a:r>
              <a:rPr lang="es-ES" baseline="0" smtClean="0"/>
              <a:t>neo</a:t>
            </a:r>
            <a:r>
              <a:rPr lang="es-ES" baseline="0" dirty="0" smtClean="0"/>
              <a:t>”, grupo en </a:t>
            </a:r>
            <a:r>
              <a:rPr lang="es-ES" baseline="0" dirty="0" err="1" smtClean="0"/>
              <a:t>facebook</a:t>
            </a:r>
            <a:r>
              <a:rPr lang="es-ES" baseline="0" dirty="0" smtClean="0"/>
              <a:t> </a:t>
            </a:r>
            <a:r>
              <a:rPr lang="es-ES" sz="1200" b="1" kern="1200" dirty="0" smtClean="0">
                <a:solidFill>
                  <a:schemeClr val="tx1"/>
                </a:solidFill>
                <a:latin typeface="+mn-lt"/>
                <a:ea typeface="+mn-ea"/>
                <a:cs typeface="+mn-cs"/>
              </a:rPr>
              <a:t> </a:t>
            </a:r>
            <a:r>
              <a:rPr lang="es-ES" sz="1200" b="1" kern="1200" dirty="0" smtClean="0">
                <a:solidFill>
                  <a:schemeClr val="tx1"/>
                </a:solidFill>
                <a:latin typeface="+mn-lt"/>
                <a:ea typeface="+mn-ea"/>
                <a:cs typeface="+mn-cs"/>
                <a:hlinkClick r:id="rId3"/>
              </a:rPr>
              <a:t>http://on.fb.me/1lbtimH</a:t>
            </a:r>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27</a:t>
            </a:fld>
            <a:endParaRPr lang="es-ES"/>
          </a:p>
        </p:txBody>
      </p:sp>
    </p:spTree>
    <p:extLst>
      <p:ext uri="{BB962C8B-B14F-4D97-AF65-F5344CB8AC3E}">
        <p14:creationId xmlns:p14="http://schemas.microsoft.com/office/powerpoint/2010/main" val="1171850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smtClean="0">
                <a:solidFill>
                  <a:schemeClr val="tx1"/>
                </a:solidFill>
                <a:effectLst/>
                <a:latin typeface="+mn-lt"/>
                <a:ea typeface="+mn-ea"/>
                <a:cs typeface="+mn-cs"/>
              </a:rPr>
              <a:t>Fotografía: Radio Universidad de Chile. </a:t>
            </a:r>
            <a:r>
              <a:rPr lang="es-ES" sz="1200" kern="1200" dirty="0" smtClean="0">
                <a:solidFill>
                  <a:schemeClr val="tx1"/>
                </a:solidFill>
                <a:latin typeface="+mn-lt"/>
                <a:ea typeface="+mn-ea"/>
                <a:cs typeface="+mn-cs"/>
              </a:rPr>
              <a:t>Vecinos y alcaldes exigen que proyecto “Rancagua Express” circule por túnel</a:t>
            </a:r>
          </a:p>
          <a:p>
            <a:r>
              <a:rPr lang="es-ES" sz="1200" kern="1200" dirty="0" err="1" smtClean="0">
                <a:solidFill>
                  <a:schemeClr val="tx1"/>
                </a:solidFill>
                <a:latin typeface="+mn-lt"/>
                <a:ea typeface="+mn-ea"/>
                <a:cs typeface="+mn-cs"/>
              </a:rPr>
              <a:t>Narayan</a:t>
            </a:r>
            <a:r>
              <a:rPr lang="es-ES" sz="1200" kern="1200" dirty="0" smtClean="0">
                <a:solidFill>
                  <a:schemeClr val="tx1"/>
                </a:solidFill>
                <a:latin typeface="+mn-lt"/>
                <a:ea typeface="+mn-ea"/>
                <a:cs typeface="+mn-cs"/>
              </a:rPr>
              <a:t> Vila | Miércoles 17 de julio 2013 - 16:54 </a:t>
            </a:r>
            <a:r>
              <a:rPr lang="es-ES" sz="1200" kern="1200" dirty="0" err="1" smtClean="0">
                <a:solidFill>
                  <a:schemeClr val="tx1"/>
                </a:solidFill>
                <a:latin typeface="+mn-lt"/>
                <a:ea typeface="+mn-ea"/>
                <a:cs typeface="+mn-cs"/>
              </a:rPr>
              <a:t>hrs</a:t>
            </a:r>
            <a:r>
              <a:rPr lang="es-ES" sz="1200" kern="1200" dirty="0" smtClean="0">
                <a:solidFill>
                  <a:schemeClr val="tx1"/>
                </a:solidFill>
                <a:latin typeface="+mn-lt"/>
                <a:ea typeface="+mn-ea"/>
                <a:cs typeface="+mn-cs"/>
              </a:rPr>
              <a:t>. |</a:t>
            </a:r>
            <a:endParaRPr lang="es-CL" sz="1200" kern="1200" dirty="0" smtClean="0">
              <a:solidFill>
                <a:schemeClr val="tx1"/>
              </a:solidFill>
              <a:effectLst/>
              <a:latin typeface="+mn-lt"/>
              <a:ea typeface="+mn-ea"/>
              <a:cs typeface="+mn-cs"/>
            </a:endParaRPr>
          </a:p>
          <a:p>
            <a:endParaRPr lang="es-C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Tres comentarios:</a:t>
            </a:r>
          </a:p>
          <a:p>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1. Este proyecto es un ejemplo de un urbanismo público que actúa con criterios privados y que mantiene y consolida las desigualdades en la ciudad. </a:t>
            </a:r>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Cuando el Ministerio de Trasportes coloca como argumento final el aumento de 500 millones de dólares en el costo total del proyecto, no se discuten los costos sociales y económicos que tendrá el proyecto al largo plazo para la ciudad. Tampoco se compara con el costo de más de 2.000 millones de dólares del soterramiento de Vespucio Norte, con un subsidio estatal equivalente o superior</a:t>
            </a:r>
            <a:r>
              <a:rPr lang="es-CL" sz="1200" kern="1200" baseline="0" dirty="0" smtClean="0">
                <a:solidFill>
                  <a:schemeClr val="tx1"/>
                </a:solidFill>
                <a:effectLst/>
                <a:latin typeface="+mn-lt"/>
                <a:ea typeface="+mn-ea"/>
                <a:cs typeface="+mn-cs"/>
              </a:rPr>
              <a:t> al necesario para modificar el Rancagua Express.</a:t>
            </a:r>
            <a:r>
              <a:rPr lang="es-ES_tradnl" sz="1200" kern="1200" baseline="0" dirty="0" smtClean="0">
                <a:solidFill>
                  <a:schemeClr val="tx1"/>
                </a:solidFill>
                <a:effectLst/>
                <a:latin typeface="+mn-lt"/>
                <a:ea typeface="+mn-ea"/>
                <a:cs typeface="+mn-cs"/>
              </a:rPr>
              <a:t> </a:t>
            </a:r>
            <a:r>
              <a:rPr lang="es-CL" sz="1200" kern="1200" dirty="0" smtClean="0">
                <a:solidFill>
                  <a:schemeClr val="tx1"/>
                </a:solidFill>
                <a:effectLst/>
                <a:latin typeface="+mn-lt"/>
                <a:ea typeface="+mn-ea"/>
                <a:cs typeface="+mn-cs"/>
              </a:rPr>
              <a:t>Se opta por el costo mínimo, por el retorno inmediato, lo que podría ser una gran oportunidad para integrar la Zona Sur de Santiago se descarta. </a:t>
            </a:r>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2. Es un proyecto que se implanta de forma autoritaria y tecnocrática sobre la Zona Sur de Santiago con total negación de su contexto urbano, de sus barrios, de sus habitantes, de sus autoridades. Al respecto, conviene revisar el video “Nuevos trenes urbanos Xpresso Nos y Xpresso Rancagua” de la Empresa de los Ferrocarriles del Estado (</a:t>
            </a:r>
            <a:r>
              <a:rPr lang="es-ES" sz="1200" u="sng" kern="1200" dirty="0" smtClean="0">
                <a:solidFill>
                  <a:schemeClr val="tx1"/>
                </a:solidFill>
                <a:effectLst/>
                <a:latin typeface="+mn-lt"/>
                <a:ea typeface="+mn-ea"/>
                <a:cs typeface="+mn-cs"/>
                <a:hlinkClick r:id="rId3"/>
              </a:rPr>
              <a:t>http://bit.ly/1fK2f5y</a:t>
            </a:r>
            <a:r>
              <a:rPr lang="es-ES" sz="1200" kern="1200" dirty="0" smtClean="0">
                <a:solidFill>
                  <a:schemeClr val="tx1"/>
                </a:solidFill>
                <a:effectLst/>
                <a:latin typeface="+mn-lt"/>
                <a:ea typeface="+mn-ea"/>
                <a:cs typeface="+mn-cs"/>
              </a:rPr>
              <a:t>).</a:t>
            </a:r>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Dicho video nos presenta un proyecto que cruza un área semirrural en donde es posible confinar las vías, hacer pasos bajo nivel para peatones y automóviles, sin tomar en cuenta que se trata de un área antigua, densamente poblada. También conviene revisar las ilustraciones del proyecto de declaración ambiental de EFE, con los muros de confinamiento que se extienden de manera continua por 14 kilometros de largo.</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3. Es un proyecto que demuestra que la normativa ambiental existente no permite evaluar los impactos que tienen las intervenciones urbanas en el corto y largo plazo, y menos aún cuando no se evalúan los impactos del conjunto del proyecto. </a:t>
            </a:r>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Al respecto es ilustrativo leer el informe de la Dirección Ejecutiva del Servicio de Evaluación Ambiental que califica ambientalmente el proyecto “Mejoramiento Integral de la Infraestructura ferroviaria tramo Santiago / Rancagua, resolución exenta N!ª 0373/2013, Santiago,25 de abril 2013”. </a:t>
            </a:r>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En dicho texto en gran parte de las observaciones al proyecto son rechazadas señalando que  ellas “forman parte del sub-proyecto Seguridad y Confinamiento (desarrollado por EFE). </a:t>
            </a:r>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Este último es distinto del Proyecto Mejoramiento Integral de la Infraestructura Ferroviaria, y por ende no se encuentra sujeto al presente proceso de evaluación ambiental”. </a:t>
            </a:r>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El recurso de presentar la declaración ambiental del proyecto fraccionado en subproyectos indepedientes no permite que el conjunto de los impactos ambientales sean evaluados. </a:t>
            </a:r>
            <a:r>
              <a:rPr lang="es-ES" sz="1200" kern="1200" dirty="0" smtClean="0">
                <a:solidFill>
                  <a:schemeClr val="tx1"/>
                </a:solidFill>
                <a:effectLst/>
                <a:latin typeface="+mn-lt"/>
                <a:ea typeface="+mn-ea"/>
                <a:cs typeface="+mn-cs"/>
              </a:rPr>
              <a:t>Ver, </a:t>
            </a:r>
            <a:r>
              <a:rPr lang="es-ES" sz="1200" u="sng" kern="1200" dirty="0" smtClean="0">
                <a:solidFill>
                  <a:schemeClr val="tx1"/>
                </a:solidFill>
                <a:effectLst/>
                <a:latin typeface="+mn-lt"/>
                <a:ea typeface="+mn-ea"/>
                <a:cs typeface="+mn-cs"/>
                <a:hlinkClick r:id="rId4"/>
              </a:rPr>
              <a:t>http://bit.ly/1kFnGlI</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28</a:t>
            </a:fld>
            <a:endParaRPr lang="es-ES"/>
          </a:p>
        </p:txBody>
      </p:sp>
    </p:spTree>
    <p:extLst>
      <p:ext uri="{BB962C8B-B14F-4D97-AF65-F5344CB8AC3E}">
        <p14:creationId xmlns:p14="http://schemas.microsoft.com/office/powerpoint/2010/main" val="1675271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el video de la Empresa de Ferrocarriles del Estado, el proyecto del Rancagua Express se desarrolla sobre un paisaje idílico, </a:t>
            </a:r>
            <a:r>
              <a:rPr lang="es-ES" dirty="0" err="1" smtClean="0"/>
              <a:t>semirural</a:t>
            </a:r>
            <a:r>
              <a:rPr lang="es-ES" dirty="0" smtClean="0"/>
              <a:t>. Es un paisaje que</a:t>
            </a:r>
            <a:r>
              <a:rPr lang="es-ES" baseline="0" dirty="0" smtClean="0"/>
              <a:t> responde o a un total desconocimiento de los sectores que cruza el Rancagua Express o a un propósito de desinformar.</a:t>
            </a:r>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4</a:t>
            </a:fld>
            <a:endParaRPr lang="es-ES"/>
          </a:p>
        </p:txBody>
      </p:sp>
    </p:spTree>
    <p:extLst>
      <p:ext uri="{BB962C8B-B14F-4D97-AF65-F5344CB8AC3E}">
        <p14:creationId xmlns:p14="http://schemas.microsoft.com/office/powerpoint/2010/main" val="250328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smtClean="0">
                <a:solidFill>
                  <a:schemeClr val="tx1"/>
                </a:solidFill>
                <a:effectLst/>
                <a:latin typeface="+mn-lt"/>
                <a:ea typeface="+mn-ea"/>
                <a:cs typeface="+mn-cs"/>
              </a:rPr>
              <a:t>En enero 2013, EFE anunciaba el inicio de las obras en las vías ferreas, y en el portal ChileCompra se anunció la licitación del proyecto de las obras de confinamiento de las vías. </a:t>
            </a:r>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Reconociendo que al ampliar el número de vías, el mayor flujo de trenes de alta velocidad (uno cada tres minutos), causarían problemas de seguridad, acústicos y de vibraciones, los ingenieros propusieron obras de “confinamiento de las vías” a lo largo de las comunas de Estación Central, Pedro Aguirre Cerda y Lo Espejo, en el sur de la ciudad. </a:t>
            </a:r>
            <a:endParaRPr lang="es-ES_tradn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El llamado confinamiento de las vías consiste en levantar muros de alrededor de cinco o más metros de altura a ambos costados de las cuatro vías a lo largo de casi 14 kilometros, desde la Estación alameda hasta San Bernardo. Inicialmente, tal como estaba señalado en la licitación del Portal ChileCompra, su altura y materialidad no estaba definida y quedaba abierta a las propuestas de las empresas oferentes. </a:t>
            </a:r>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5</a:t>
            </a:fld>
            <a:endParaRPr lang="es-ES"/>
          </a:p>
        </p:txBody>
      </p:sp>
    </p:spTree>
    <p:extLst>
      <p:ext uri="{BB962C8B-B14F-4D97-AF65-F5344CB8AC3E}">
        <p14:creationId xmlns:p14="http://schemas.microsoft.com/office/powerpoint/2010/main" val="627067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smtClean="0">
                <a:solidFill>
                  <a:schemeClr val="tx1"/>
                </a:solidFill>
                <a:effectLst/>
                <a:latin typeface="+mn-lt"/>
                <a:ea typeface="+mn-ea"/>
                <a:cs typeface="+mn-cs"/>
              </a:rPr>
              <a:t>Ver proyecto “Mejoramiento Integral Infraestructura Ferroviaria Tramo Santiago–Rancagua” (disponible en internet </a:t>
            </a:r>
            <a:r>
              <a:rPr lang="es-CL" sz="1200" i="1" u="sng" kern="1200" dirty="0" smtClean="0">
                <a:solidFill>
                  <a:schemeClr val="tx1"/>
                </a:solidFill>
                <a:effectLst/>
                <a:latin typeface="+mn-lt"/>
                <a:ea typeface="+mn-ea"/>
                <a:cs typeface="+mn-cs"/>
                <a:hlinkClick r:id="rId3"/>
              </a:rPr>
              <a:t>http://seia.sea.gob.cl/archivos/8a6_Descripcion_de_Proyecto.pdf</a:t>
            </a:r>
            <a:r>
              <a:rPr lang="es-CL" sz="1200" kern="1200" dirty="0" smtClean="0">
                <a:solidFill>
                  <a:schemeClr val="tx1"/>
                </a:solidFill>
                <a:effectLst/>
                <a:latin typeface="+mn-lt"/>
                <a:ea typeface="+mn-ea"/>
                <a:cs typeface="+mn-cs"/>
              </a:rPr>
              <a:t>)</a:t>
            </a:r>
            <a:r>
              <a:rPr lang="es-CL" sz="1200" i="1" kern="1200" dirty="0" smtClean="0">
                <a:solidFill>
                  <a:schemeClr val="tx1"/>
                </a:solidFill>
                <a:effectLst/>
                <a:latin typeface="+mn-lt"/>
                <a:ea typeface="+mn-ea"/>
                <a:cs typeface="+mn-cs"/>
              </a:rPr>
              <a:t>. </a:t>
            </a:r>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6</a:t>
            </a:fld>
            <a:endParaRPr lang="es-ES"/>
          </a:p>
        </p:txBody>
      </p:sp>
    </p:spTree>
    <p:extLst>
      <p:ext uri="{BB962C8B-B14F-4D97-AF65-F5344CB8AC3E}">
        <p14:creationId xmlns:p14="http://schemas.microsoft.com/office/powerpoint/2010/main" val="2459135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L" sz="1200" kern="1200" dirty="0" smtClean="0">
                <a:solidFill>
                  <a:schemeClr val="tx1"/>
                </a:solidFill>
                <a:effectLst/>
                <a:latin typeface="+mn-lt"/>
                <a:ea typeface="+mn-ea"/>
                <a:cs typeface="+mn-cs"/>
              </a:rPr>
              <a:t>Ver proyecto “Mejoramiento Integral Infraestructura Ferroviaria Tramo Santiago–Rancagua” (disponible en internet </a:t>
            </a:r>
            <a:r>
              <a:rPr lang="es-CL" sz="1200" i="1" u="sng" kern="1200" dirty="0" smtClean="0">
                <a:solidFill>
                  <a:schemeClr val="tx1"/>
                </a:solidFill>
                <a:effectLst/>
                <a:latin typeface="+mn-lt"/>
                <a:ea typeface="+mn-ea"/>
                <a:cs typeface="+mn-cs"/>
                <a:hlinkClick r:id="rId3"/>
              </a:rPr>
              <a:t>http://seia.sea.gob.cl/archivos/8a6_Descripcion_de_Proyecto.pdf</a:t>
            </a:r>
            <a:r>
              <a:rPr lang="es-CL" sz="1200" kern="1200" dirty="0" smtClean="0">
                <a:solidFill>
                  <a:schemeClr val="tx1"/>
                </a:solidFill>
                <a:effectLst/>
                <a:latin typeface="+mn-lt"/>
                <a:ea typeface="+mn-ea"/>
                <a:cs typeface="+mn-cs"/>
              </a:rPr>
              <a:t>)</a:t>
            </a:r>
            <a:r>
              <a:rPr lang="es-CL" sz="1200" i="1" kern="1200" dirty="0" smtClean="0">
                <a:solidFill>
                  <a:schemeClr val="tx1"/>
                </a:solidFill>
                <a:effectLst/>
                <a:latin typeface="+mn-lt"/>
                <a:ea typeface="+mn-ea"/>
                <a:cs typeface="+mn-cs"/>
              </a:rPr>
              <a:t>. </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7</a:t>
            </a:fld>
            <a:endParaRPr lang="es-ES"/>
          </a:p>
        </p:txBody>
      </p:sp>
    </p:spTree>
    <p:extLst>
      <p:ext uri="{BB962C8B-B14F-4D97-AF65-F5344CB8AC3E}">
        <p14:creationId xmlns:p14="http://schemas.microsoft.com/office/powerpoint/2010/main" val="2672004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L" sz="1200" kern="1200" dirty="0" smtClean="0">
                <a:solidFill>
                  <a:schemeClr val="tx1"/>
                </a:solidFill>
                <a:effectLst/>
                <a:latin typeface="+mn-lt"/>
                <a:ea typeface="+mn-ea"/>
                <a:cs typeface="+mn-cs"/>
              </a:rPr>
              <a:t>Ver proyecto “Mejoramiento Integral Infraestructura Ferroviaria Tramo Santiago–Rancagua” (disponible en internet </a:t>
            </a:r>
            <a:r>
              <a:rPr lang="es-CL" sz="1200" i="1" u="sng" kern="1200" dirty="0" smtClean="0">
                <a:solidFill>
                  <a:schemeClr val="tx1"/>
                </a:solidFill>
                <a:effectLst/>
                <a:latin typeface="+mn-lt"/>
                <a:ea typeface="+mn-ea"/>
                <a:cs typeface="+mn-cs"/>
                <a:hlinkClick r:id="rId3"/>
              </a:rPr>
              <a:t>http://seia.sea.gob.cl/archivos/8a6_Descripcion_de_Proyecto.pdf</a:t>
            </a:r>
            <a:r>
              <a:rPr lang="es-CL" sz="1200" kern="1200" dirty="0" smtClean="0">
                <a:solidFill>
                  <a:schemeClr val="tx1"/>
                </a:solidFill>
                <a:effectLst/>
                <a:latin typeface="+mn-lt"/>
                <a:ea typeface="+mn-ea"/>
                <a:cs typeface="+mn-cs"/>
              </a:rPr>
              <a:t>)</a:t>
            </a:r>
            <a:r>
              <a:rPr lang="es-CL" sz="1200" i="1" kern="1200" dirty="0" smtClean="0">
                <a:solidFill>
                  <a:schemeClr val="tx1"/>
                </a:solidFill>
                <a:effectLst/>
                <a:latin typeface="+mn-lt"/>
                <a:ea typeface="+mn-ea"/>
                <a:cs typeface="+mn-cs"/>
              </a:rPr>
              <a:t>. </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8</a:t>
            </a:fld>
            <a:endParaRPr lang="es-ES"/>
          </a:p>
        </p:txBody>
      </p:sp>
    </p:spTree>
    <p:extLst>
      <p:ext uri="{BB962C8B-B14F-4D97-AF65-F5344CB8AC3E}">
        <p14:creationId xmlns:p14="http://schemas.microsoft.com/office/powerpoint/2010/main" val="3846787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L" sz="1200" kern="1200" dirty="0" smtClean="0">
                <a:solidFill>
                  <a:schemeClr val="tx1"/>
                </a:solidFill>
                <a:effectLst/>
                <a:latin typeface="+mn-lt"/>
                <a:ea typeface="+mn-ea"/>
                <a:cs typeface="+mn-cs"/>
              </a:rPr>
              <a:t>Ver proyecto “Mejoramiento Integral Infraestructura Ferroviaria Tramo Santiago–Rancagua” (disponible en internet </a:t>
            </a:r>
            <a:r>
              <a:rPr lang="es-CL" sz="1200" i="1" u="sng" kern="1200" dirty="0" smtClean="0">
                <a:solidFill>
                  <a:schemeClr val="tx1"/>
                </a:solidFill>
                <a:effectLst/>
                <a:latin typeface="+mn-lt"/>
                <a:ea typeface="+mn-ea"/>
                <a:cs typeface="+mn-cs"/>
                <a:hlinkClick r:id="rId3"/>
              </a:rPr>
              <a:t>http://seia.sea.gob.cl/archivos/8a6_Descripcion_de_Proyecto.pdf</a:t>
            </a:r>
            <a:r>
              <a:rPr lang="es-CL" sz="1200" kern="1200" dirty="0" smtClean="0">
                <a:solidFill>
                  <a:schemeClr val="tx1"/>
                </a:solidFill>
                <a:effectLst/>
                <a:latin typeface="+mn-lt"/>
                <a:ea typeface="+mn-ea"/>
                <a:cs typeface="+mn-cs"/>
              </a:rPr>
              <a:t>)</a:t>
            </a:r>
            <a:r>
              <a:rPr lang="es-CL" sz="1200" i="1" kern="1200" dirty="0" smtClean="0">
                <a:solidFill>
                  <a:schemeClr val="tx1"/>
                </a:solidFill>
                <a:effectLst/>
                <a:latin typeface="+mn-lt"/>
                <a:ea typeface="+mn-ea"/>
                <a:cs typeface="+mn-cs"/>
              </a:rPr>
              <a:t>. </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9</a:t>
            </a:fld>
            <a:endParaRPr lang="es-ES"/>
          </a:p>
        </p:txBody>
      </p:sp>
    </p:spTree>
    <p:extLst>
      <p:ext uri="{BB962C8B-B14F-4D97-AF65-F5344CB8AC3E}">
        <p14:creationId xmlns:p14="http://schemas.microsoft.com/office/powerpoint/2010/main" val="1850152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L" sz="1200" kern="1200" dirty="0" smtClean="0">
                <a:solidFill>
                  <a:schemeClr val="tx1"/>
                </a:solidFill>
                <a:effectLst/>
                <a:latin typeface="+mn-lt"/>
                <a:ea typeface="+mn-ea"/>
                <a:cs typeface="+mn-cs"/>
              </a:rPr>
              <a:t>Ver proyecto “Mejoramiento Integral Infraestructura Ferroviaria Tramo Santiago–Rancagua” (disponible en internet </a:t>
            </a:r>
            <a:r>
              <a:rPr lang="es-CL" sz="1200" i="1" u="sng" kern="1200" dirty="0" smtClean="0">
                <a:solidFill>
                  <a:schemeClr val="tx1"/>
                </a:solidFill>
                <a:effectLst/>
                <a:latin typeface="+mn-lt"/>
                <a:ea typeface="+mn-ea"/>
                <a:cs typeface="+mn-cs"/>
                <a:hlinkClick r:id="rId3"/>
              </a:rPr>
              <a:t>http://seia.sea.gob.cl/archivos/8a6_Descripcion_de_Proyecto.pdf</a:t>
            </a:r>
            <a:r>
              <a:rPr lang="es-CL" sz="1200" kern="1200" dirty="0" smtClean="0">
                <a:solidFill>
                  <a:schemeClr val="tx1"/>
                </a:solidFill>
                <a:effectLst/>
                <a:latin typeface="+mn-lt"/>
                <a:ea typeface="+mn-ea"/>
                <a:cs typeface="+mn-cs"/>
              </a:rPr>
              <a:t>)</a:t>
            </a:r>
            <a:r>
              <a:rPr lang="es-CL" sz="1200" i="1" kern="1200" dirty="0" smtClean="0">
                <a:solidFill>
                  <a:schemeClr val="tx1"/>
                </a:solidFill>
                <a:effectLst/>
                <a:latin typeface="+mn-lt"/>
                <a:ea typeface="+mn-ea"/>
                <a:cs typeface="+mn-cs"/>
              </a:rPr>
              <a:t>. </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E37864EE-F8DD-AC46-AD2A-A230D7ACE06B}" type="slidenum">
              <a:rPr lang="es-ES" smtClean="0"/>
              <a:t>10</a:t>
            </a:fld>
            <a:endParaRPr lang="es-ES"/>
          </a:p>
        </p:txBody>
      </p:sp>
    </p:spTree>
    <p:extLst>
      <p:ext uri="{BB962C8B-B14F-4D97-AF65-F5344CB8AC3E}">
        <p14:creationId xmlns:p14="http://schemas.microsoft.com/office/powerpoint/2010/main" val="1950482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a:defRPr/>
            </a:pPr>
            <a:fld id="{B4658D6C-3DBE-A648-9485-B218A443ED24}" type="datetimeFigureOut">
              <a:rPr lang="es-ES"/>
              <a:pPr>
                <a:defRPr/>
              </a:pPr>
              <a:t>12-05-14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AC834919-F005-F043-8594-3C28BF4E96EA}" type="slidenum">
              <a:rPr lang="es-ES"/>
              <a:pPr>
                <a:defRPr/>
              </a:pPr>
              <a:t>‹Nr.›</a:t>
            </a:fld>
            <a:endParaRPr lang="es-ES"/>
          </a:p>
        </p:txBody>
      </p:sp>
    </p:spTree>
    <p:extLst>
      <p:ext uri="{BB962C8B-B14F-4D97-AF65-F5344CB8AC3E}">
        <p14:creationId xmlns:p14="http://schemas.microsoft.com/office/powerpoint/2010/main" val="3462122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6A094DFC-5216-754E-8968-BA4AE7A69DC3}" type="datetimeFigureOut">
              <a:rPr lang="es-ES"/>
              <a:pPr>
                <a:defRPr/>
              </a:pPr>
              <a:t>12-05-14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2410DC66-7C7C-284C-BBA3-23A7816F4C74}" type="slidenum">
              <a:rPr lang="es-ES"/>
              <a:pPr>
                <a:defRPr/>
              </a:pPr>
              <a:t>‹Nr.›</a:t>
            </a:fld>
            <a:endParaRPr lang="es-ES"/>
          </a:p>
        </p:txBody>
      </p:sp>
    </p:spTree>
    <p:extLst>
      <p:ext uri="{BB962C8B-B14F-4D97-AF65-F5344CB8AC3E}">
        <p14:creationId xmlns:p14="http://schemas.microsoft.com/office/powerpoint/2010/main" val="1511525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61BA766A-DCB3-CD45-8072-623FD4AB978E}" type="datetimeFigureOut">
              <a:rPr lang="es-ES"/>
              <a:pPr>
                <a:defRPr/>
              </a:pPr>
              <a:t>12-05-14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54530B63-8FDD-6D49-A418-926AA307E955}" type="slidenum">
              <a:rPr lang="es-ES"/>
              <a:pPr>
                <a:defRPr/>
              </a:pPr>
              <a:t>‹Nr.›</a:t>
            </a:fld>
            <a:endParaRPr lang="es-ES"/>
          </a:p>
        </p:txBody>
      </p:sp>
    </p:spTree>
    <p:extLst>
      <p:ext uri="{BB962C8B-B14F-4D97-AF65-F5344CB8AC3E}">
        <p14:creationId xmlns:p14="http://schemas.microsoft.com/office/powerpoint/2010/main" val="2096954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3E330C64-4999-474A-A062-C11787D378E6}" type="datetimeFigureOut">
              <a:rPr lang="es-ES"/>
              <a:pPr>
                <a:defRPr/>
              </a:pPr>
              <a:t>12-05-14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79876AAF-114C-FA4A-8F32-34D844B2C9D1}" type="slidenum">
              <a:rPr lang="es-ES"/>
              <a:pPr>
                <a:defRPr/>
              </a:pPr>
              <a:t>‹Nr.›</a:t>
            </a:fld>
            <a:endParaRPr lang="es-ES"/>
          </a:p>
        </p:txBody>
      </p:sp>
    </p:spTree>
    <p:extLst>
      <p:ext uri="{BB962C8B-B14F-4D97-AF65-F5344CB8AC3E}">
        <p14:creationId xmlns:p14="http://schemas.microsoft.com/office/powerpoint/2010/main" val="1411270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40E3A646-0240-5844-98A1-E9E9F8A3F2A9}" type="datetimeFigureOut">
              <a:rPr lang="es-ES"/>
              <a:pPr>
                <a:defRPr/>
              </a:pPr>
              <a:t>12-05-14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2A780AF6-F1B4-8148-9EA4-55A6EAE78F56}" type="slidenum">
              <a:rPr lang="es-ES"/>
              <a:pPr>
                <a:defRPr/>
              </a:pPr>
              <a:t>‹Nr.›</a:t>
            </a:fld>
            <a:endParaRPr lang="es-ES"/>
          </a:p>
        </p:txBody>
      </p:sp>
    </p:spTree>
    <p:extLst>
      <p:ext uri="{BB962C8B-B14F-4D97-AF65-F5344CB8AC3E}">
        <p14:creationId xmlns:p14="http://schemas.microsoft.com/office/powerpoint/2010/main" val="2865178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3"/>
          <p:cNvSpPr>
            <a:spLocks noGrp="1"/>
          </p:cNvSpPr>
          <p:nvPr>
            <p:ph type="dt" sz="half" idx="10"/>
          </p:nvPr>
        </p:nvSpPr>
        <p:spPr/>
        <p:txBody>
          <a:bodyPr/>
          <a:lstStyle>
            <a:lvl1pPr>
              <a:defRPr/>
            </a:lvl1pPr>
          </a:lstStyle>
          <a:p>
            <a:pPr>
              <a:defRPr/>
            </a:pPr>
            <a:fld id="{0FF98B98-24A3-C443-BABF-65F4052AB16D}" type="datetimeFigureOut">
              <a:rPr lang="es-ES"/>
              <a:pPr>
                <a:defRPr/>
              </a:pPr>
              <a:t>12-05-14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6EC4BCE1-2D18-3B47-8690-5C02F0683675}" type="slidenum">
              <a:rPr lang="es-ES"/>
              <a:pPr>
                <a:defRPr/>
              </a:pPr>
              <a:t>‹Nr.›</a:t>
            </a:fld>
            <a:endParaRPr lang="es-ES"/>
          </a:p>
        </p:txBody>
      </p:sp>
    </p:spTree>
    <p:extLst>
      <p:ext uri="{BB962C8B-B14F-4D97-AF65-F5344CB8AC3E}">
        <p14:creationId xmlns:p14="http://schemas.microsoft.com/office/powerpoint/2010/main" val="319943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3"/>
          <p:cNvSpPr>
            <a:spLocks noGrp="1"/>
          </p:cNvSpPr>
          <p:nvPr>
            <p:ph type="dt" sz="half" idx="10"/>
          </p:nvPr>
        </p:nvSpPr>
        <p:spPr/>
        <p:txBody>
          <a:bodyPr/>
          <a:lstStyle>
            <a:lvl1pPr>
              <a:defRPr/>
            </a:lvl1pPr>
          </a:lstStyle>
          <a:p>
            <a:pPr>
              <a:defRPr/>
            </a:pPr>
            <a:fld id="{C27828D2-3935-E742-B6E9-754E4CAE87EF}" type="datetimeFigureOut">
              <a:rPr lang="es-ES"/>
              <a:pPr>
                <a:defRPr/>
              </a:pPr>
              <a:t>12-05-14</a:t>
            </a:fld>
            <a:endParaRPr lang="es-ES"/>
          </a:p>
        </p:txBody>
      </p:sp>
      <p:sp>
        <p:nvSpPr>
          <p:cNvPr id="8" name="Marcador de pie de página 4"/>
          <p:cNvSpPr>
            <a:spLocks noGrp="1"/>
          </p:cNvSpPr>
          <p:nvPr>
            <p:ph type="ftr" sz="quarter" idx="11"/>
          </p:nvPr>
        </p:nvSpPr>
        <p:spPr/>
        <p:txBody>
          <a:bodyPr/>
          <a:lstStyle>
            <a:lvl1pPr>
              <a:defRPr/>
            </a:lvl1pPr>
          </a:lstStyle>
          <a:p>
            <a:pPr>
              <a:defRPr/>
            </a:pPr>
            <a:endParaRPr lang="es-ES"/>
          </a:p>
        </p:txBody>
      </p:sp>
      <p:sp>
        <p:nvSpPr>
          <p:cNvPr id="9" name="Marcador de número de diapositiva 5"/>
          <p:cNvSpPr>
            <a:spLocks noGrp="1"/>
          </p:cNvSpPr>
          <p:nvPr>
            <p:ph type="sldNum" sz="quarter" idx="12"/>
          </p:nvPr>
        </p:nvSpPr>
        <p:spPr/>
        <p:txBody>
          <a:bodyPr/>
          <a:lstStyle>
            <a:lvl1pPr>
              <a:defRPr/>
            </a:lvl1pPr>
          </a:lstStyle>
          <a:p>
            <a:pPr>
              <a:defRPr/>
            </a:pPr>
            <a:fld id="{365B7FED-D9FD-5145-8636-4CA795D19A74}" type="slidenum">
              <a:rPr lang="es-ES"/>
              <a:pPr>
                <a:defRPr/>
              </a:pPr>
              <a:t>‹Nr.›</a:t>
            </a:fld>
            <a:endParaRPr lang="es-ES"/>
          </a:p>
        </p:txBody>
      </p:sp>
    </p:spTree>
    <p:extLst>
      <p:ext uri="{BB962C8B-B14F-4D97-AF65-F5344CB8AC3E}">
        <p14:creationId xmlns:p14="http://schemas.microsoft.com/office/powerpoint/2010/main" val="752544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3"/>
          <p:cNvSpPr>
            <a:spLocks noGrp="1"/>
          </p:cNvSpPr>
          <p:nvPr>
            <p:ph type="dt" sz="half" idx="10"/>
          </p:nvPr>
        </p:nvSpPr>
        <p:spPr/>
        <p:txBody>
          <a:bodyPr/>
          <a:lstStyle>
            <a:lvl1pPr>
              <a:defRPr/>
            </a:lvl1pPr>
          </a:lstStyle>
          <a:p>
            <a:pPr>
              <a:defRPr/>
            </a:pPr>
            <a:fld id="{220430B1-2B46-864B-ADDA-D7C56C49BA99}" type="datetimeFigureOut">
              <a:rPr lang="es-ES"/>
              <a:pPr>
                <a:defRPr/>
              </a:pPr>
              <a:t>12-05-14</a:t>
            </a:fld>
            <a:endParaRPr lang="es-ES"/>
          </a:p>
        </p:txBody>
      </p:sp>
      <p:sp>
        <p:nvSpPr>
          <p:cNvPr id="4" name="Marcador de pie de página 4"/>
          <p:cNvSpPr>
            <a:spLocks noGrp="1"/>
          </p:cNvSpPr>
          <p:nvPr>
            <p:ph type="ftr" sz="quarter" idx="11"/>
          </p:nvPr>
        </p:nvSpPr>
        <p:spPr/>
        <p:txBody>
          <a:bodyPr/>
          <a:lstStyle>
            <a:lvl1pPr>
              <a:defRPr/>
            </a:lvl1pPr>
          </a:lstStyle>
          <a:p>
            <a:pPr>
              <a:defRPr/>
            </a:pPr>
            <a:endParaRPr lang="es-ES"/>
          </a:p>
        </p:txBody>
      </p:sp>
      <p:sp>
        <p:nvSpPr>
          <p:cNvPr id="5" name="Marcador de número de diapositiva 5"/>
          <p:cNvSpPr>
            <a:spLocks noGrp="1"/>
          </p:cNvSpPr>
          <p:nvPr>
            <p:ph type="sldNum" sz="quarter" idx="12"/>
          </p:nvPr>
        </p:nvSpPr>
        <p:spPr/>
        <p:txBody>
          <a:bodyPr/>
          <a:lstStyle>
            <a:lvl1pPr>
              <a:defRPr/>
            </a:lvl1pPr>
          </a:lstStyle>
          <a:p>
            <a:pPr>
              <a:defRPr/>
            </a:pPr>
            <a:fld id="{43BD1476-F2F8-BF49-A659-0E0046449AC5}" type="slidenum">
              <a:rPr lang="es-ES"/>
              <a:pPr>
                <a:defRPr/>
              </a:pPr>
              <a:t>‹Nr.›</a:t>
            </a:fld>
            <a:endParaRPr lang="es-ES"/>
          </a:p>
        </p:txBody>
      </p:sp>
    </p:spTree>
    <p:extLst>
      <p:ext uri="{BB962C8B-B14F-4D97-AF65-F5344CB8AC3E}">
        <p14:creationId xmlns:p14="http://schemas.microsoft.com/office/powerpoint/2010/main" val="3886063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B4F2F2F8-FA5A-A747-9B5A-B79DA6C4C249}" type="datetimeFigureOut">
              <a:rPr lang="es-ES"/>
              <a:pPr>
                <a:defRPr/>
              </a:pPr>
              <a:t>12-05-14</a:t>
            </a:fld>
            <a:endParaRPr lang="es-ES"/>
          </a:p>
        </p:txBody>
      </p:sp>
      <p:sp>
        <p:nvSpPr>
          <p:cNvPr id="3" name="Marcador de pie de página 4"/>
          <p:cNvSpPr>
            <a:spLocks noGrp="1"/>
          </p:cNvSpPr>
          <p:nvPr>
            <p:ph type="ftr" sz="quarter" idx="11"/>
          </p:nvPr>
        </p:nvSpPr>
        <p:spPr/>
        <p:txBody>
          <a:bodyPr/>
          <a:lstStyle>
            <a:lvl1pPr>
              <a:defRPr/>
            </a:lvl1pPr>
          </a:lstStyle>
          <a:p>
            <a:pPr>
              <a:defRPr/>
            </a:pPr>
            <a:endParaRPr lang="es-ES"/>
          </a:p>
        </p:txBody>
      </p:sp>
      <p:sp>
        <p:nvSpPr>
          <p:cNvPr id="4" name="Marcador de número de diapositiva 5"/>
          <p:cNvSpPr>
            <a:spLocks noGrp="1"/>
          </p:cNvSpPr>
          <p:nvPr>
            <p:ph type="sldNum" sz="quarter" idx="12"/>
          </p:nvPr>
        </p:nvSpPr>
        <p:spPr/>
        <p:txBody>
          <a:bodyPr/>
          <a:lstStyle>
            <a:lvl1pPr>
              <a:defRPr/>
            </a:lvl1pPr>
          </a:lstStyle>
          <a:p>
            <a:pPr>
              <a:defRPr/>
            </a:pPr>
            <a:fld id="{5E96B043-CA62-5949-AECE-15DABF4BD3DC}" type="slidenum">
              <a:rPr lang="es-ES"/>
              <a:pPr>
                <a:defRPr/>
              </a:pPr>
              <a:t>‹Nr.›</a:t>
            </a:fld>
            <a:endParaRPr lang="es-ES"/>
          </a:p>
        </p:txBody>
      </p:sp>
    </p:spTree>
    <p:extLst>
      <p:ext uri="{BB962C8B-B14F-4D97-AF65-F5344CB8AC3E}">
        <p14:creationId xmlns:p14="http://schemas.microsoft.com/office/powerpoint/2010/main" val="2914710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09EBD2A7-6BFA-B04F-A0F4-CFD10539768D}" type="datetimeFigureOut">
              <a:rPr lang="es-ES"/>
              <a:pPr>
                <a:defRPr/>
              </a:pPr>
              <a:t>12-05-14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C11CC10B-FFE0-4A42-9595-E0EB084BEBE5}" type="slidenum">
              <a:rPr lang="es-ES"/>
              <a:pPr>
                <a:defRPr/>
              </a:pPr>
              <a:t>‹Nr.›</a:t>
            </a:fld>
            <a:endParaRPr lang="es-ES"/>
          </a:p>
        </p:txBody>
      </p:sp>
    </p:spTree>
    <p:extLst>
      <p:ext uri="{BB962C8B-B14F-4D97-AF65-F5344CB8AC3E}">
        <p14:creationId xmlns:p14="http://schemas.microsoft.com/office/powerpoint/2010/main" val="3029517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FDF5620D-23CA-C94B-96A9-C4B76D96B2D7}" type="datetimeFigureOut">
              <a:rPr lang="es-ES"/>
              <a:pPr>
                <a:defRPr/>
              </a:pPr>
              <a:t>12-05-14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78023A8F-3D83-AB49-AD5C-4A25974627EF}" type="slidenum">
              <a:rPr lang="es-ES"/>
              <a:pPr>
                <a:defRPr/>
              </a:pPr>
              <a:t>‹Nr.›</a:t>
            </a:fld>
            <a:endParaRPr lang="es-ES"/>
          </a:p>
        </p:txBody>
      </p:sp>
    </p:spTree>
    <p:extLst>
      <p:ext uri="{BB962C8B-B14F-4D97-AF65-F5344CB8AC3E}">
        <p14:creationId xmlns:p14="http://schemas.microsoft.com/office/powerpoint/2010/main" val="10440084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_tradnl"/>
              <a:t>Clic para editar título</a:t>
            </a:r>
            <a:endParaRPr lang="es-ES"/>
          </a:p>
        </p:txBody>
      </p:sp>
      <p:sp>
        <p:nvSpPr>
          <p:cNvPr id="1027" name="Marcador de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4EB5A6A3-FEBA-3A4F-BB6C-F88297CEE533}" type="datetimeFigureOut">
              <a:rPr lang="es-ES"/>
              <a:pPr>
                <a:defRPr/>
              </a:pPr>
              <a:t>12-05-14</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2E7C1368-5416-4747-95D2-5FEA693B6BCB}"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hyperlink" Target="http://www.youtube.com/watch?v=ncng3RvXVak"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CuadroTexto 1"/>
          <p:cNvSpPr txBox="1">
            <a:spLocks noChangeArrowheads="1"/>
          </p:cNvSpPr>
          <p:nvPr/>
        </p:nvSpPr>
        <p:spPr bwMode="auto">
          <a:xfrm>
            <a:off x="2206034" y="1175947"/>
            <a:ext cx="4953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s-ES" sz="4400" dirty="0">
                <a:latin typeface="Helvetica" charset="0"/>
                <a:cs typeface="Helvetica" charset="0"/>
              </a:rPr>
              <a:t>Rancagua Express</a:t>
            </a:r>
          </a:p>
        </p:txBody>
      </p:sp>
      <p:sp>
        <p:nvSpPr>
          <p:cNvPr id="3" name="CuadroTexto 2"/>
          <p:cNvSpPr txBox="1"/>
          <p:nvPr/>
        </p:nvSpPr>
        <p:spPr>
          <a:xfrm>
            <a:off x="2991233" y="5307995"/>
            <a:ext cx="3303383" cy="707886"/>
          </a:xfrm>
          <a:prstGeom prst="rect">
            <a:avLst/>
          </a:prstGeom>
          <a:noFill/>
        </p:spPr>
        <p:txBody>
          <a:bodyPr wrap="none" rtlCol="0">
            <a:spAutoFit/>
          </a:bodyPr>
          <a:lstStyle/>
          <a:p>
            <a:pPr algn="ctr"/>
            <a:r>
              <a:rPr lang="es-ES" sz="1600" dirty="0" smtClean="0"/>
              <a:t>Alfredo Rodríguez</a:t>
            </a:r>
          </a:p>
          <a:p>
            <a:pPr algn="ctr"/>
            <a:r>
              <a:rPr lang="es-ES" sz="1200" dirty="0" smtClean="0"/>
              <a:t>SUR Corporación de Estudios Sociales y Educación</a:t>
            </a:r>
          </a:p>
          <a:p>
            <a:pPr algn="ctr"/>
            <a:r>
              <a:rPr lang="es-ES" sz="1200" dirty="0" smtClean="0"/>
              <a:t>Santiago, mayo 2014</a:t>
            </a:r>
            <a:endParaRPr lang="es-ES" sz="1200" dirty="0"/>
          </a:p>
        </p:txBody>
      </p:sp>
      <p:sp>
        <p:nvSpPr>
          <p:cNvPr id="6" name="CuadroTexto 5"/>
          <p:cNvSpPr txBox="1"/>
          <p:nvPr/>
        </p:nvSpPr>
        <p:spPr>
          <a:xfrm>
            <a:off x="1443030" y="1867310"/>
            <a:ext cx="6791861" cy="2062103"/>
          </a:xfrm>
          <a:prstGeom prst="rect">
            <a:avLst/>
          </a:prstGeom>
          <a:noFill/>
        </p:spPr>
        <p:txBody>
          <a:bodyPr wrap="square" rtlCol="0">
            <a:spAutoFit/>
          </a:bodyPr>
          <a:lstStyle/>
          <a:p>
            <a:r>
              <a:rPr lang="es-ES" sz="2000" dirty="0" smtClean="0"/>
              <a:t>De cómo la tecnocracia autoritaria neoliberal destruye la ciudad</a:t>
            </a:r>
            <a:endParaRPr lang="es-ES" sz="2000" dirty="0"/>
          </a:p>
          <a:p>
            <a:endParaRPr lang="es-ES" dirty="0" smtClean="0"/>
          </a:p>
          <a:p>
            <a:endParaRPr lang="es-ES" dirty="0"/>
          </a:p>
          <a:p>
            <a:endParaRPr lang="es-ES" dirty="0" smtClean="0"/>
          </a:p>
          <a:p>
            <a:endParaRPr lang="es-ES" dirty="0" smtClean="0"/>
          </a:p>
          <a:p>
            <a:pPr algn="ctr"/>
            <a:r>
              <a:rPr lang="es-ES" dirty="0" smtClean="0"/>
              <a:t>Inauguración del Año Académico de la Escuela de Geografía de la Universidad Academia de Humanismo Cristiano</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3598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2656732" y="183827"/>
            <a:ext cx="3274964" cy="707886"/>
          </a:xfrm>
          <a:prstGeom prst="rect">
            <a:avLst/>
          </a:prstGeom>
          <a:noFill/>
        </p:spPr>
        <p:txBody>
          <a:bodyPr wrap="square" rtlCol="0">
            <a:spAutoFit/>
          </a:bodyPr>
          <a:lstStyle/>
          <a:p>
            <a:pPr algn="ctr"/>
            <a:r>
              <a:rPr lang="es-ES" sz="4000" dirty="0" smtClean="0"/>
              <a:t>Confinamiento</a:t>
            </a:r>
            <a:endParaRPr lang="es-ES" sz="40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a:spLocks noChangeArrowheads="1"/>
          </p:cNvSpPr>
          <p:nvPr/>
        </p:nvSpPr>
        <p:spPr bwMode="auto">
          <a:xfrm>
            <a:off x="2053781" y="1676256"/>
            <a:ext cx="50011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s-ES" sz="3600" dirty="0" smtClean="0">
                <a:latin typeface="Helvetica" charset="0"/>
                <a:cs typeface="Helvetica" charset="0"/>
              </a:rPr>
              <a:t>Si nos acercamos más a la realidad…</a:t>
            </a:r>
            <a:endParaRPr lang="es-ES" sz="3600" dirty="0">
              <a:latin typeface="Helvetica" charset="0"/>
              <a:cs typeface="Helvetica" charset="0"/>
            </a:endParaRPr>
          </a:p>
        </p:txBody>
      </p:sp>
    </p:spTree>
    <p:extLst>
      <p:ext uri="{BB962C8B-B14F-4D97-AF65-F5344CB8AC3E}">
        <p14:creationId xmlns:p14="http://schemas.microsoft.com/office/powerpoint/2010/main" val="32646539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Imagen 1"/>
          <p:cNvPicPr>
            <a:picLocks noChangeAspect="1"/>
          </p:cNvPicPr>
          <p:nvPr/>
        </p:nvPicPr>
        <p:blipFill>
          <a:blip r:embed="rId2">
            <a:extLst>
              <a:ext uri="{28A0092B-C50C-407E-A947-70E740481C1C}">
                <a14:useLocalDpi xmlns:a14="http://schemas.microsoft.com/office/drawing/2010/main" val="0"/>
              </a:ext>
            </a:extLst>
          </a:blip>
          <a:srcRect b="8707"/>
          <a:stretch>
            <a:fillRect/>
          </a:stretch>
        </p:blipFill>
        <p:spPr bwMode="auto">
          <a:xfrm>
            <a:off x="0" y="0"/>
            <a:ext cx="914400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255715" y="5748758"/>
            <a:ext cx="4727376" cy="646331"/>
          </a:xfrm>
          <a:prstGeom prst="rect">
            <a:avLst/>
          </a:prstGeom>
          <a:noFill/>
        </p:spPr>
        <p:txBody>
          <a:bodyPr wrap="none" rtlCol="0">
            <a:spAutoFit/>
          </a:bodyPr>
          <a:lstStyle/>
          <a:p>
            <a:r>
              <a:rPr lang="es-ES" sz="3600" dirty="0" smtClean="0"/>
              <a:t>Vista actual hacia el sur</a:t>
            </a:r>
            <a:endParaRPr lang="es-ES" sz="3600"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Imagen 1"/>
          <p:cNvPicPr>
            <a:picLocks noChangeAspect="1"/>
          </p:cNvPicPr>
          <p:nvPr/>
        </p:nvPicPr>
        <p:blipFill>
          <a:blip r:embed="rId2">
            <a:extLst>
              <a:ext uri="{28A0092B-C50C-407E-A947-70E740481C1C}">
                <a14:useLocalDpi xmlns:a14="http://schemas.microsoft.com/office/drawing/2010/main" val="0"/>
              </a:ext>
            </a:extLst>
          </a:blip>
          <a:srcRect b="9171"/>
          <a:stretch>
            <a:fillRect/>
          </a:stretch>
        </p:blipFill>
        <p:spPr bwMode="auto">
          <a:xfrm>
            <a:off x="0" y="53975"/>
            <a:ext cx="91440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42" name="Conector recto 2"/>
          <p:cNvCxnSpPr>
            <a:cxnSpLocks noChangeShapeType="1"/>
          </p:cNvCxnSpPr>
          <p:nvPr/>
        </p:nvCxnSpPr>
        <p:spPr bwMode="auto">
          <a:xfrm flipV="1">
            <a:off x="160338" y="3101975"/>
            <a:ext cx="6945312" cy="1865313"/>
          </a:xfrm>
          <a:prstGeom prst="line">
            <a:avLst/>
          </a:prstGeom>
          <a:noFill/>
          <a:ln w="76200">
            <a:solidFill>
              <a:schemeClr val="tx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243" name="Conector recto 4"/>
          <p:cNvCxnSpPr>
            <a:cxnSpLocks noChangeShapeType="1"/>
          </p:cNvCxnSpPr>
          <p:nvPr/>
        </p:nvCxnSpPr>
        <p:spPr bwMode="auto">
          <a:xfrm>
            <a:off x="2362200" y="360363"/>
            <a:ext cx="4705350" cy="2603500"/>
          </a:xfrm>
          <a:prstGeom prst="line">
            <a:avLst/>
          </a:prstGeom>
          <a:noFill/>
          <a:ln w="76200">
            <a:solidFill>
              <a:schemeClr val="tx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5 Forma libre"/>
          <p:cNvSpPr>
            <a:spLocks/>
          </p:cNvSpPr>
          <p:nvPr/>
        </p:nvSpPr>
        <p:spPr bwMode="auto">
          <a:xfrm>
            <a:off x="171450" y="384175"/>
            <a:ext cx="6886575" cy="4606925"/>
          </a:xfrm>
          <a:custGeom>
            <a:avLst/>
            <a:gdLst>
              <a:gd name="T0" fmla="*/ 0 w 6886575"/>
              <a:gd name="T1" fmla="*/ 4606925 h 4606925"/>
              <a:gd name="T2" fmla="*/ 6886575 w 6886575"/>
              <a:gd name="T3" fmla="*/ 2720974 h 4606925"/>
              <a:gd name="T4" fmla="*/ 6886575 w 6886575"/>
              <a:gd name="T5" fmla="*/ 2606674 h 4606925"/>
              <a:gd name="T6" fmla="*/ 2190751 w 6886575"/>
              <a:gd name="T7" fmla="*/ 0 h 4606925"/>
              <a:gd name="T8" fmla="*/ 0 w 6886575"/>
              <a:gd name="T9" fmla="*/ 1 h 4606925"/>
              <a:gd name="T10" fmla="*/ 0 w 6886575"/>
              <a:gd name="T11" fmla="*/ 4606925 h 46069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86575" h="4606925">
                <a:moveTo>
                  <a:pt x="0" y="4606925"/>
                </a:moveTo>
                <a:lnTo>
                  <a:pt x="6886575" y="2720975"/>
                </a:lnTo>
                <a:lnTo>
                  <a:pt x="6886575" y="2606675"/>
                </a:lnTo>
                <a:lnTo>
                  <a:pt x="2190750" y="0"/>
                </a:lnTo>
                <a:lnTo>
                  <a:pt x="0" y="1"/>
                </a:lnTo>
                <a:lnTo>
                  <a:pt x="0" y="4606925"/>
                </a:lnTo>
                <a:close/>
              </a:path>
            </a:pathLst>
          </a:custGeom>
          <a:gradFill rotWithShape="1">
            <a:gsLst>
              <a:gs pos="0">
                <a:srgbClr val="000000"/>
              </a:gs>
              <a:gs pos="100000">
                <a:srgbClr val="BCBCBC"/>
              </a:gs>
            </a:gsLst>
            <a:lin ang="16200000"/>
          </a:gradFill>
          <a:ln w="9525" cap="flat" cmpd="sng">
            <a:solidFill>
              <a:srgbClr val="000000"/>
            </a:solidFill>
            <a:prstDash val="solid"/>
            <a:round/>
            <a:headEnd/>
            <a:tailEnd/>
          </a:ln>
          <a:effectLst>
            <a:outerShdw blurRad="63500" dist="23000" dir="5400000" rotWithShape="0">
              <a:srgbClr val="000000">
                <a:alpha val="34999"/>
              </a:srgbClr>
            </a:outerShdw>
          </a:effectLst>
        </p:spPr>
        <p:txBody>
          <a:bodyPr anchor="ctr"/>
          <a:lstStyle/>
          <a:p>
            <a:pPr fontAlgn="auto">
              <a:spcBef>
                <a:spcPts val="0"/>
              </a:spcBef>
              <a:spcAft>
                <a:spcPts val="0"/>
              </a:spcAft>
              <a:defRPr/>
            </a:pPr>
            <a:endParaRPr lang="es-ES">
              <a:latin typeface="+mn-lt"/>
              <a:ea typeface="+mn-ea"/>
              <a:cs typeface="+mn-cs"/>
            </a:endParaRPr>
          </a:p>
        </p:txBody>
      </p:sp>
      <p:sp>
        <p:nvSpPr>
          <p:cNvPr id="10245" name="6 CuadroTexto"/>
          <p:cNvSpPr txBox="1">
            <a:spLocks noChangeArrowheads="1"/>
          </p:cNvSpPr>
          <p:nvPr/>
        </p:nvSpPr>
        <p:spPr bwMode="auto">
          <a:xfrm>
            <a:off x="2195513" y="219075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s-CL">
                <a:latin typeface="Arial Rounded MT Bold" charset="0"/>
                <a:ea typeface="MS PGothic" charset="0"/>
                <a:cs typeface="MS PGothic" charset="0"/>
              </a:rPr>
              <a:t>5 metros</a:t>
            </a:r>
          </a:p>
        </p:txBody>
      </p:sp>
      <p:cxnSp>
        <p:nvCxnSpPr>
          <p:cNvPr id="9" name="8 Conector recto de flecha"/>
          <p:cNvCxnSpPr>
            <a:cxnSpLocks noChangeShapeType="1"/>
          </p:cNvCxnSpPr>
          <p:nvPr/>
        </p:nvCxnSpPr>
        <p:spPr bwMode="auto">
          <a:xfrm flipV="1">
            <a:off x="2705100" y="547688"/>
            <a:ext cx="0" cy="164306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10 Conector recto de flecha"/>
          <p:cNvCxnSpPr>
            <a:cxnSpLocks noChangeShapeType="1"/>
          </p:cNvCxnSpPr>
          <p:nvPr/>
        </p:nvCxnSpPr>
        <p:spPr bwMode="auto">
          <a:xfrm>
            <a:off x="2705100" y="2557463"/>
            <a:ext cx="0" cy="164306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 name="CuadroTexto 9"/>
          <p:cNvSpPr txBox="1"/>
          <p:nvPr/>
        </p:nvSpPr>
        <p:spPr>
          <a:xfrm>
            <a:off x="2122043" y="5748758"/>
            <a:ext cx="5188815" cy="646331"/>
          </a:xfrm>
          <a:prstGeom prst="rect">
            <a:avLst/>
          </a:prstGeom>
          <a:noFill/>
        </p:spPr>
        <p:txBody>
          <a:bodyPr wrap="none" rtlCol="0">
            <a:spAutoFit/>
          </a:bodyPr>
          <a:lstStyle/>
          <a:p>
            <a:r>
              <a:rPr lang="es-ES" sz="3600" dirty="0" smtClean="0"/>
              <a:t>Confinamiento hacia el sur</a:t>
            </a:r>
            <a:endParaRPr lang="es-ES" sz="3600"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Imagen 1"/>
          <p:cNvPicPr>
            <a:picLocks noChangeAspect="1"/>
          </p:cNvPicPr>
          <p:nvPr/>
        </p:nvPicPr>
        <p:blipFill>
          <a:blip r:embed="rId2">
            <a:extLst>
              <a:ext uri="{28A0092B-C50C-407E-A947-70E740481C1C}">
                <a14:useLocalDpi xmlns:a14="http://schemas.microsoft.com/office/drawing/2010/main" val="0"/>
              </a:ext>
            </a:extLst>
          </a:blip>
          <a:srcRect b="8707"/>
          <a:stretch>
            <a:fillRect/>
          </a:stretch>
        </p:blipFill>
        <p:spPr bwMode="auto">
          <a:xfrm>
            <a:off x="0" y="0"/>
            <a:ext cx="914400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2122043" y="5748758"/>
            <a:ext cx="5019974" cy="646331"/>
          </a:xfrm>
          <a:prstGeom prst="rect">
            <a:avLst/>
          </a:prstGeom>
          <a:noFill/>
        </p:spPr>
        <p:txBody>
          <a:bodyPr wrap="none" rtlCol="0">
            <a:spAutoFit/>
          </a:bodyPr>
          <a:lstStyle/>
          <a:p>
            <a:r>
              <a:rPr lang="es-ES" sz="3600" dirty="0" smtClean="0"/>
              <a:t>Vista actual hacia el norte</a:t>
            </a:r>
            <a:endParaRPr lang="es-ES" sz="36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Imagen 1"/>
          <p:cNvPicPr>
            <a:picLocks noChangeAspect="1"/>
          </p:cNvPicPr>
          <p:nvPr/>
        </p:nvPicPr>
        <p:blipFill>
          <a:blip r:embed="rId2">
            <a:extLst>
              <a:ext uri="{28A0092B-C50C-407E-A947-70E740481C1C}">
                <a14:useLocalDpi xmlns:a14="http://schemas.microsoft.com/office/drawing/2010/main" val="0"/>
              </a:ext>
            </a:extLst>
          </a:blip>
          <a:srcRect b="8501"/>
          <a:stretch>
            <a:fillRect/>
          </a:stretch>
        </p:blipFill>
        <p:spPr bwMode="auto">
          <a:xfrm>
            <a:off x="0" y="0"/>
            <a:ext cx="91440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290" name="Conector recto 2"/>
          <p:cNvCxnSpPr>
            <a:cxnSpLocks noChangeShapeType="1"/>
          </p:cNvCxnSpPr>
          <p:nvPr/>
        </p:nvCxnSpPr>
        <p:spPr bwMode="auto">
          <a:xfrm>
            <a:off x="2184400" y="2882900"/>
            <a:ext cx="6591300" cy="2184400"/>
          </a:xfrm>
          <a:prstGeom prst="line">
            <a:avLst/>
          </a:prstGeom>
          <a:noFill/>
          <a:ln w="76200">
            <a:solidFill>
              <a:schemeClr val="tx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291" name="Conector recto 4"/>
          <p:cNvCxnSpPr>
            <a:cxnSpLocks noChangeShapeType="1"/>
          </p:cNvCxnSpPr>
          <p:nvPr/>
        </p:nvCxnSpPr>
        <p:spPr bwMode="auto">
          <a:xfrm flipV="1">
            <a:off x="2184400" y="254000"/>
            <a:ext cx="4813300" cy="2349500"/>
          </a:xfrm>
          <a:prstGeom prst="line">
            <a:avLst/>
          </a:prstGeom>
          <a:noFill/>
          <a:ln w="762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5 Forma libre"/>
          <p:cNvSpPr>
            <a:spLocks/>
          </p:cNvSpPr>
          <p:nvPr/>
        </p:nvSpPr>
        <p:spPr bwMode="auto">
          <a:xfrm>
            <a:off x="2205038" y="336550"/>
            <a:ext cx="6616700" cy="4719638"/>
          </a:xfrm>
          <a:custGeom>
            <a:avLst/>
            <a:gdLst>
              <a:gd name="T0" fmla="*/ 0 w 6615953"/>
              <a:gd name="T1" fmla="*/ 2272553 h 4719918"/>
              <a:gd name="T2" fmla="*/ 13447 w 6615953"/>
              <a:gd name="T3" fmla="*/ 2554943 h 4719918"/>
              <a:gd name="T4" fmla="*/ 6615953 w 6615953"/>
              <a:gd name="T5" fmla="*/ 4719918 h 4719918"/>
              <a:gd name="T6" fmla="*/ 6548717 w 6615953"/>
              <a:gd name="T7" fmla="*/ 0 h 4719918"/>
              <a:gd name="T8" fmla="*/ 4679577 w 6615953"/>
              <a:gd name="T9" fmla="*/ 0 h 4719918"/>
              <a:gd name="T10" fmla="*/ 0 w 6615953"/>
              <a:gd name="T11" fmla="*/ 2272553 h 47199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15953" h="4719918">
                <a:moveTo>
                  <a:pt x="0" y="2272553"/>
                </a:moveTo>
                <a:lnTo>
                  <a:pt x="13447" y="2554942"/>
                </a:lnTo>
                <a:lnTo>
                  <a:pt x="6615953" y="4719918"/>
                </a:lnTo>
                <a:lnTo>
                  <a:pt x="6548717" y="0"/>
                </a:lnTo>
                <a:lnTo>
                  <a:pt x="4679576" y="0"/>
                </a:lnTo>
                <a:lnTo>
                  <a:pt x="0" y="2272553"/>
                </a:lnTo>
                <a:close/>
              </a:path>
            </a:pathLst>
          </a:custGeom>
          <a:gradFill rotWithShape="1">
            <a:gsLst>
              <a:gs pos="0">
                <a:srgbClr val="000000"/>
              </a:gs>
              <a:gs pos="100000">
                <a:srgbClr val="BCBCBC"/>
              </a:gs>
            </a:gsLst>
            <a:lin ang="16200000"/>
          </a:gradFill>
          <a:ln w="9525" cap="flat" cmpd="sng">
            <a:solidFill>
              <a:srgbClr val="000000"/>
            </a:solidFill>
            <a:prstDash val="solid"/>
            <a:round/>
            <a:headEnd/>
            <a:tailEnd/>
          </a:ln>
          <a:effectLst>
            <a:outerShdw blurRad="63500" dist="23000" dir="5400000" rotWithShape="0">
              <a:srgbClr val="000000">
                <a:alpha val="34999"/>
              </a:srgbClr>
            </a:outerShdw>
          </a:effectLst>
        </p:spPr>
        <p:txBody>
          <a:bodyPr anchor="ctr"/>
          <a:lstStyle/>
          <a:p>
            <a:pPr fontAlgn="auto">
              <a:spcBef>
                <a:spcPts val="0"/>
              </a:spcBef>
              <a:spcAft>
                <a:spcPts val="0"/>
              </a:spcAft>
              <a:defRPr/>
            </a:pPr>
            <a:endParaRPr lang="es-ES">
              <a:latin typeface="+mn-lt"/>
              <a:ea typeface="+mn-ea"/>
              <a:cs typeface="+mn-cs"/>
            </a:endParaRPr>
          </a:p>
        </p:txBody>
      </p:sp>
      <p:sp>
        <p:nvSpPr>
          <p:cNvPr id="12293" name="6 CuadroTexto"/>
          <p:cNvSpPr txBox="1">
            <a:spLocks noChangeArrowheads="1"/>
          </p:cNvSpPr>
          <p:nvPr/>
        </p:nvSpPr>
        <p:spPr bwMode="auto">
          <a:xfrm>
            <a:off x="5867400" y="219075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s-CL">
                <a:latin typeface="Arial Rounded MT Bold" charset="0"/>
                <a:ea typeface="MS PGothic" charset="0"/>
                <a:cs typeface="MS PGothic" charset="0"/>
              </a:rPr>
              <a:t>5 metros</a:t>
            </a:r>
          </a:p>
        </p:txBody>
      </p:sp>
      <p:cxnSp>
        <p:nvCxnSpPr>
          <p:cNvPr id="8" name="7 Conector recto de flecha"/>
          <p:cNvCxnSpPr>
            <a:cxnSpLocks noChangeShapeType="1"/>
          </p:cNvCxnSpPr>
          <p:nvPr/>
        </p:nvCxnSpPr>
        <p:spPr bwMode="auto">
          <a:xfrm flipV="1">
            <a:off x="6375400" y="547688"/>
            <a:ext cx="0" cy="164306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 name="8 Conector recto de flecha"/>
          <p:cNvCxnSpPr>
            <a:cxnSpLocks noChangeShapeType="1"/>
          </p:cNvCxnSpPr>
          <p:nvPr/>
        </p:nvCxnSpPr>
        <p:spPr bwMode="auto">
          <a:xfrm>
            <a:off x="6375400" y="2557463"/>
            <a:ext cx="0" cy="164306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 name="Rectángulo 1"/>
          <p:cNvSpPr/>
          <p:nvPr/>
        </p:nvSpPr>
        <p:spPr>
          <a:xfrm>
            <a:off x="1657983" y="5767846"/>
            <a:ext cx="5636053" cy="646331"/>
          </a:xfrm>
          <a:prstGeom prst="rect">
            <a:avLst/>
          </a:prstGeom>
        </p:spPr>
        <p:txBody>
          <a:bodyPr wrap="none">
            <a:spAutoFit/>
          </a:bodyPr>
          <a:lstStyle/>
          <a:p>
            <a:r>
              <a:rPr lang="es-ES" sz="3600" dirty="0"/>
              <a:t>Confinamiento hacia el </a:t>
            </a:r>
            <a:r>
              <a:rPr lang="es-ES" sz="3600" dirty="0" smtClean="0"/>
              <a:t>norte</a:t>
            </a:r>
            <a:endParaRPr lang="es-ES" sz="36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71582" y="1787506"/>
            <a:ext cx="5785058" cy="3416320"/>
          </a:xfrm>
          <a:prstGeom prst="rect">
            <a:avLst/>
          </a:prstGeom>
          <a:noFill/>
        </p:spPr>
        <p:txBody>
          <a:bodyPr wrap="square" rtlCol="0">
            <a:spAutoFit/>
          </a:bodyPr>
          <a:lstStyle/>
          <a:p>
            <a:r>
              <a:rPr lang="es-ES" sz="3600" dirty="0" smtClean="0"/>
              <a:t>Nadie quiere un tren rápido, amurallado (y posiblemente, por seguridad, techado) cortando la Zona Sur.</a:t>
            </a:r>
            <a:endParaRPr lang="es-ES" sz="3600" dirty="0"/>
          </a:p>
          <a:p>
            <a:endParaRPr lang="es-ES" sz="3600" dirty="0" smtClean="0"/>
          </a:p>
          <a:p>
            <a:r>
              <a:rPr lang="es-ES" sz="3600" dirty="0" smtClean="0"/>
              <a:t>Pero EFE sigue adelante…</a:t>
            </a:r>
            <a:endParaRPr lang="es-ES" sz="3600" dirty="0"/>
          </a:p>
        </p:txBody>
      </p:sp>
    </p:spTree>
    <p:extLst>
      <p:ext uri="{BB962C8B-B14F-4D97-AF65-F5344CB8AC3E}">
        <p14:creationId xmlns:p14="http://schemas.microsoft.com/office/powerpoint/2010/main" val="20635392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166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304602" y="250877"/>
            <a:ext cx="4247677" cy="646331"/>
          </a:xfrm>
          <a:prstGeom prst="rect">
            <a:avLst/>
          </a:prstGeom>
          <a:noFill/>
        </p:spPr>
        <p:txBody>
          <a:bodyPr wrap="none" rtlCol="0">
            <a:spAutoFit/>
          </a:bodyPr>
          <a:lstStyle/>
          <a:p>
            <a:r>
              <a:rPr lang="es-ES" sz="3600" dirty="0" smtClean="0"/>
              <a:t>Los vecinos protestan</a:t>
            </a:r>
            <a:endParaRPr lang="es-ES" sz="36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862271" y="1330414"/>
            <a:ext cx="7163999" cy="4992112"/>
          </a:xfrm>
          <a:prstGeom prst="rect">
            <a:avLst/>
          </a:prstGeom>
        </p:spPr>
      </p:pic>
      <p:sp>
        <p:nvSpPr>
          <p:cNvPr id="3" name="CuadroTexto 2"/>
          <p:cNvSpPr txBox="1"/>
          <p:nvPr/>
        </p:nvSpPr>
        <p:spPr>
          <a:xfrm>
            <a:off x="2555458" y="329277"/>
            <a:ext cx="3937045" cy="646331"/>
          </a:xfrm>
          <a:prstGeom prst="rect">
            <a:avLst/>
          </a:prstGeom>
          <a:noFill/>
        </p:spPr>
        <p:txBody>
          <a:bodyPr wrap="none" rtlCol="0">
            <a:spAutoFit/>
          </a:bodyPr>
          <a:lstStyle/>
          <a:p>
            <a:r>
              <a:rPr lang="es-ES" sz="3600" dirty="0" smtClean="0"/>
              <a:t>EFE sigue su camino</a:t>
            </a:r>
            <a:endParaRPr lang="es-ES" sz="3600" dirty="0"/>
          </a:p>
        </p:txBody>
      </p:sp>
    </p:spTree>
    <p:extLst>
      <p:ext uri="{BB962C8B-B14F-4D97-AF65-F5344CB8AC3E}">
        <p14:creationId xmlns:p14="http://schemas.microsoft.com/office/powerpoint/2010/main" val="40341294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b="21113"/>
          <a:stretch/>
        </p:blipFill>
        <p:spPr>
          <a:xfrm>
            <a:off x="-18662" y="1147834"/>
            <a:ext cx="9162662" cy="5710165"/>
          </a:xfrm>
          <a:prstGeom prst="rect">
            <a:avLst/>
          </a:prstGeom>
        </p:spPr>
      </p:pic>
      <p:sp>
        <p:nvSpPr>
          <p:cNvPr id="3" name="CuadroTexto 2"/>
          <p:cNvSpPr txBox="1"/>
          <p:nvPr/>
        </p:nvSpPr>
        <p:spPr>
          <a:xfrm>
            <a:off x="216508" y="266558"/>
            <a:ext cx="8688413" cy="646331"/>
          </a:xfrm>
          <a:prstGeom prst="rect">
            <a:avLst/>
          </a:prstGeom>
          <a:noFill/>
        </p:spPr>
        <p:txBody>
          <a:bodyPr wrap="square" rtlCol="0">
            <a:spAutoFit/>
          </a:bodyPr>
          <a:lstStyle/>
          <a:p>
            <a:r>
              <a:rPr lang="es-ES" sz="3600" dirty="0" smtClean="0"/>
              <a:t>Alcaldes protestan y demandan judicialmente</a:t>
            </a:r>
            <a:endParaRPr lang="es-ES" sz="3600" dirty="0"/>
          </a:p>
        </p:txBody>
      </p:sp>
    </p:spTree>
    <p:extLst>
      <p:ext uri="{BB962C8B-B14F-4D97-AF65-F5344CB8AC3E}">
        <p14:creationId xmlns:p14="http://schemas.microsoft.com/office/powerpoint/2010/main" val="6677087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rcRect l="21529" r="30833" b="5058"/>
          <a:stretch>
            <a:fillRect/>
          </a:stretch>
        </p:blipFill>
        <p:spPr bwMode="auto">
          <a:xfrm>
            <a:off x="1492250" y="5599"/>
            <a:ext cx="6303963"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ector recto 2"/>
          <p:cNvCxnSpPr/>
          <p:nvPr/>
        </p:nvCxnSpPr>
        <p:spPr>
          <a:xfrm flipH="1">
            <a:off x="4133850" y="3024188"/>
            <a:ext cx="184150" cy="304800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CuadroTexto 3"/>
          <p:cNvSpPr txBox="1"/>
          <p:nvPr/>
        </p:nvSpPr>
        <p:spPr>
          <a:xfrm>
            <a:off x="3341800" y="2406451"/>
            <a:ext cx="3559017" cy="646331"/>
          </a:xfrm>
          <a:prstGeom prst="rect">
            <a:avLst/>
          </a:prstGeom>
          <a:noFill/>
        </p:spPr>
        <p:txBody>
          <a:bodyPr wrap="square" rtlCol="0">
            <a:spAutoFit/>
          </a:bodyPr>
          <a:lstStyle/>
          <a:p>
            <a:r>
              <a:rPr lang="es-E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Estación Alameda</a:t>
            </a:r>
            <a:endParaRPr lang="es-E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CuadroTexto 4"/>
          <p:cNvSpPr txBox="1"/>
          <p:nvPr/>
        </p:nvSpPr>
        <p:spPr>
          <a:xfrm>
            <a:off x="2792422" y="6068371"/>
            <a:ext cx="4626374" cy="646331"/>
          </a:xfrm>
          <a:prstGeom prst="rect">
            <a:avLst/>
          </a:prstGeom>
          <a:noFill/>
        </p:spPr>
        <p:txBody>
          <a:bodyPr wrap="square" rtlCol="0">
            <a:spAutoFit/>
          </a:bodyPr>
          <a:lstStyle/>
          <a:p>
            <a:r>
              <a:rPr lang="es-E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Estación San Bernardo</a:t>
            </a:r>
            <a:endParaRPr lang="es-E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uadroTexto 5"/>
          <p:cNvSpPr txBox="1"/>
          <p:nvPr/>
        </p:nvSpPr>
        <p:spPr>
          <a:xfrm>
            <a:off x="4513449" y="4096355"/>
            <a:ext cx="2905347" cy="646331"/>
          </a:xfrm>
          <a:prstGeom prst="rect">
            <a:avLst/>
          </a:prstGeom>
          <a:noFill/>
        </p:spPr>
        <p:txBody>
          <a:bodyPr wrap="square" rtlCol="0">
            <a:spAutoFit/>
          </a:bodyPr>
          <a:lstStyle/>
          <a:p>
            <a:r>
              <a:rPr lang="es-E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14 kilómetros</a:t>
            </a:r>
            <a:endParaRPr lang="es-E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58567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l="1650" r="4799" b="18320"/>
          <a:stretch/>
        </p:blipFill>
        <p:spPr>
          <a:xfrm>
            <a:off x="0" y="1560994"/>
            <a:ext cx="9144000" cy="5322490"/>
          </a:xfrm>
          <a:prstGeom prst="rect">
            <a:avLst/>
          </a:prstGeom>
        </p:spPr>
      </p:pic>
      <p:sp>
        <p:nvSpPr>
          <p:cNvPr id="2" name="CuadroTexto 1"/>
          <p:cNvSpPr txBox="1"/>
          <p:nvPr/>
        </p:nvSpPr>
        <p:spPr>
          <a:xfrm>
            <a:off x="1489374" y="344958"/>
            <a:ext cx="6051579" cy="646331"/>
          </a:xfrm>
          <a:prstGeom prst="rect">
            <a:avLst/>
          </a:prstGeom>
          <a:noFill/>
        </p:spPr>
        <p:txBody>
          <a:bodyPr wrap="square" rtlCol="0">
            <a:spAutoFit/>
          </a:bodyPr>
          <a:lstStyle/>
          <a:p>
            <a:r>
              <a:rPr lang="es-ES" sz="3600" dirty="0" smtClean="0"/>
              <a:t>Los vecinos siguen protestando</a:t>
            </a:r>
            <a:endParaRPr lang="es-ES" sz="3600" dirty="0"/>
          </a:p>
        </p:txBody>
      </p:sp>
    </p:spTree>
    <p:extLst>
      <p:ext uri="{BB962C8B-B14F-4D97-AF65-F5344CB8AC3E}">
        <p14:creationId xmlns:p14="http://schemas.microsoft.com/office/powerpoint/2010/main" val="19436981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2665187" y="203837"/>
            <a:ext cx="3937045" cy="923330"/>
          </a:xfrm>
          <a:prstGeom prst="rect">
            <a:avLst/>
          </a:prstGeom>
          <a:noFill/>
        </p:spPr>
        <p:txBody>
          <a:bodyPr wrap="none" rtlCol="0">
            <a:spAutoFit/>
          </a:bodyPr>
          <a:lstStyle/>
          <a:p>
            <a:r>
              <a:rPr lang="es-ES" sz="3600" dirty="0"/>
              <a:t>EFE sigue su camino</a:t>
            </a:r>
          </a:p>
          <a:p>
            <a:endParaRPr lang="es-E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t="9776" b="15901"/>
          <a:stretch/>
        </p:blipFill>
        <p:spPr>
          <a:xfrm>
            <a:off x="0" y="1330106"/>
            <a:ext cx="4419039" cy="1850230"/>
          </a:xfrm>
          <a:prstGeom prst="rect">
            <a:avLst/>
          </a:prstGeom>
        </p:spPr>
      </p:pic>
      <p:pic>
        <p:nvPicPr>
          <p:cNvPr id="2" name="Imagen 1"/>
          <p:cNvPicPr>
            <a:picLocks noChangeAspect="1"/>
          </p:cNvPicPr>
          <p:nvPr/>
        </p:nvPicPr>
        <p:blipFill rotWithShape="1">
          <a:blip r:embed="rId4"/>
          <a:srcRect l="13326" t="8007" r="29652" b="7704"/>
          <a:stretch/>
        </p:blipFill>
        <p:spPr>
          <a:xfrm>
            <a:off x="5933998" y="3384175"/>
            <a:ext cx="3210002" cy="3558767"/>
          </a:xfrm>
          <a:prstGeom prst="rect">
            <a:avLst/>
          </a:prstGeom>
        </p:spPr>
      </p:pic>
      <p:pic>
        <p:nvPicPr>
          <p:cNvPr id="4" name="Imagen 3"/>
          <p:cNvPicPr>
            <a:picLocks noChangeAspect="1"/>
          </p:cNvPicPr>
          <p:nvPr/>
        </p:nvPicPr>
        <p:blipFill rotWithShape="1">
          <a:blip r:embed="rId5"/>
          <a:srcRect l="16398" r="29536"/>
          <a:stretch/>
        </p:blipFill>
        <p:spPr>
          <a:xfrm>
            <a:off x="2869013" y="3384175"/>
            <a:ext cx="2817275" cy="3473826"/>
          </a:xfrm>
          <a:prstGeom prst="rect">
            <a:avLst/>
          </a:prstGeom>
        </p:spPr>
      </p:pic>
      <p:pic>
        <p:nvPicPr>
          <p:cNvPr id="6" name="Imagen 5"/>
          <p:cNvPicPr>
            <a:picLocks noChangeAspect="1"/>
          </p:cNvPicPr>
          <p:nvPr/>
        </p:nvPicPr>
        <p:blipFill rotWithShape="1">
          <a:blip r:embed="rId6"/>
          <a:srcRect l="5451" r="20986"/>
          <a:stretch/>
        </p:blipFill>
        <p:spPr>
          <a:xfrm>
            <a:off x="0" y="3384176"/>
            <a:ext cx="2555460" cy="3473825"/>
          </a:xfrm>
          <a:prstGeom prst="rect">
            <a:avLst/>
          </a:prstGeom>
        </p:spPr>
      </p:pic>
      <p:sp>
        <p:nvSpPr>
          <p:cNvPr id="7" name="CuadroTexto 6"/>
          <p:cNvSpPr txBox="1"/>
          <p:nvPr/>
        </p:nvSpPr>
        <p:spPr>
          <a:xfrm>
            <a:off x="705495" y="344957"/>
            <a:ext cx="7587991" cy="646331"/>
          </a:xfrm>
          <a:prstGeom prst="rect">
            <a:avLst/>
          </a:prstGeom>
          <a:noFill/>
        </p:spPr>
        <p:txBody>
          <a:bodyPr wrap="square" rtlCol="0">
            <a:spAutoFit/>
          </a:bodyPr>
          <a:lstStyle/>
          <a:p>
            <a:r>
              <a:rPr lang="es-ES" sz="3600" dirty="0" smtClean="0"/>
              <a:t>Parlamentarios: piden tren subterráneo</a:t>
            </a:r>
            <a:endParaRPr lang="es-ES" sz="3600" dirty="0"/>
          </a:p>
        </p:txBody>
      </p:sp>
    </p:spTree>
    <p:extLst>
      <p:ext uri="{BB962C8B-B14F-4D97-AF65-F5344CB8AC3E}">
        <p14:creationId xmlns:p14="http://schemas.microsoft.com/office/powerpoint/2010/main" val="4981822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71582" y="1787506"/>
            <a:ext cx="5499440" cy="3416320"/>
          </a:xfrm>
          <a:prstGeom prst="rect">
            <a:avLst/>
          </a:prstGeom>
          <a:noFill/>
        </p:spPr>
        <p:txBody>
          <a:bodyPr wrap="square" rtlCol="0">
            <a:spAutoFit/>
          </a:bodyPr>
          <a:lstStyle/>
          <a:p>
            <a:r>
              <a:rPr lang="es-ES" sz="3600" dirty="0" smtClean="0"/>
              <a:t>El urbanismo público actual es profundamente desigual </a:t>
            </a:r>
          </a:p>
          <a:p>
            <a:endParaRPr lang="es-ES" sz="3600" dirty="0"/>
          </a:p>
          <a:p>
            <a:r>
              <a:rPr lang="es-ES" sz="3600" dirty="0" smtClean="0"/>
              <a:t>(lo mismo que la educación pública, la salud pública, el transporte público).</a:t>
            </a:r>
            <a:endParaRPr lang="es-ES" sz="3600" dirty="0"/>
          </a:p>
        </p:txBody>
      </p:sp>
    </p:spTree>
    <p:extLst>
      <p:ext uri="{BB962C8B-B14F-4D97-AF65-F5344CB8AC3E}">
        <p14:creationId xmlns:p14="http://schemas.microsoft.com/office/powerpoint/2010/main" val="9656372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5515" y="1301432"/>
            <a:ext cx="9152587" cy="5556928"/>
          </a:xfrm>
          <a:prstGeom prst="rect">
            <a:avLst/>
          </a:prstGeom>
        </p:spPr>
      </p:pic>
      <p:sp>
        <p:nvSpPr>
          <p:cNvPr id="3" name="CuadroTexto 2"/>
          <p:cNvSpPr txBox="1"/>
          <p:nvPr/>
        </p:nvSpPr>
        <p:spPr>
          <a:xfrm>
            <a:off x="2022429" y="360638"/>
            <a:ext cx="4750333" cy="646331"/>
          </a:xfrm>
          <a:prstGeom prst="rect">
            <a:avLst/>
          </a:prstGeom>
          <a:noFill/>
        </p:spPr>
        <p:txBody>
          <a:bodyPr wrap="square" rtlCol="0">
            <a:spAutoFit/>
          </a:bodyPr>
          <a:lstStyle/>
          <a:p>
            <a:r>
              <a:rPr lang="es-ES" sz="3600" dirty="0" smtClean="0"/>
              <a:t>La otra cara de la ciudad</a:t>
            </a:r>
            <a:endParaRPr lang="es-ES" sz="3600" dirty="0"/>
          </a:p>
        </p:txBody>
      </p:sp>
    </p:spTree>
    <p:extLst>
      <p:ext uri="{BB962C8B-B14F-4D97-AF65-F5344CB8AC3E}">
        <p14:creationId xmlns:p14="http://schemas.microsoft.com/office/powerpoint/2010/main" val="24587688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9538" y="477340"/>
            <a:ext cx="3878481" cy="2424051"/>
          </a:xfrm>
          <a:prstGeom prst="rect">
            <a:avLst/>
          </a:prstGeom>
        </p:spPr>
      </p:pic>
      <p:pic>
        <p:nvPicPr>
          <p:cNvPr id="8" name="Imagen 7"/>
          <p:cNvPicPr>
            <a:picLocks noChangeAspect="1"/>
          </p:cNvPicPr>
          <p:nvPr/>
        </p:nvPicPr>
        <p:blipFill>
          <a:blip r:embed="rId4"/>
          <a:stretch>
            <a:fillRect/>
          </a:stretch>
        </p:blipFill>
        <p:spPr>
          <a:xfrm>
            <a:off x="4456377" y="0"/>
            <a:ext cx="4687623" cy="2973191"/>
          </a:xfrm>
          <a:prstGeom prst="rect">
            <a:avLst/>
          </a:prstGeom>
        </p:spPr>
      </p:pic>
      <p:pic>
        <p:nvPicPr>
          <p:cNvPr id="10" name="Imagen 9"/>
          <p:cNvPicPr>
            <a:picLocks noChangeAspect="1"/>
          </p:cNvPicPr>
          <p:nvPr/>
        </p:nvPicPr>
        <p:blipFill rotWithShape="1">
          <a:blip r:embed="rId5"/>
          <a:srcRect l="2915" t="14576" r="2444" b="3830"/>
          <a:stretch/>
        </p:blipFill>
        <p:spPr>
          <a:xfrm>
            <a:off x="-31356" y="3571089"/>
            <a:ext cx="9185824" cy="3318271"/>
          </a:xfrm>
          <a:prstGeom prst="rect">
            <a:avLst/>
          </a:prstGeom>
        </p:spPr>
      </p:pic>
      <p:sp>
        <p:nvSpPr>
          <p:cNvPr id="11" name="CuadroTexto 10"/>
          <p:cNvSpPr txBox="1"/>
          <p:nvPr/>
        </p:nvSpPr>
        <p:spPr>
          <a:xfrm>
            <a:off x="928918" y="2935197"/>
            <a:ext cx="7254844" cy="646331"/>
          </a:xfrm>
          <a:prstGeom prst="rect">
            <a:avLst/>
          </a:prstGeom>
          <a:noFill/>
        </p:spPr>
        <p:txBody>
          <a:bodyPr wrap="square" rtlCol="0">
            <a:spAutoFit/>
          </a:bodyPr>
          <a:lstStyle/>
          <a:p>
            <a:r>
              <a:rPr lang="es-ES" sz="3600" dirty="0" smtClean="0">
                <a:solidFill>
                  <a:srgbClr val="FF0000"/>
                </a:solidFill>
              </a:rPr>
              <a:t>En </a:t>
            </a:r>
            <a:r>
              <a:rPr lang="es-ES" sz="3600" dirty="0" smtClean="0">
                <a:solidFill>
                  <a:srgbClr val="0000FF"/>
                </a:solidFill>
              </a:rPr>
              <a:t>Vespucio</a:t>
            </a:r>
            <a:r>
              <a:rPr lang="es-ES" sz="3600" dirty="0" smtClean="0">
                <a:solidFill>
                  <a:srgbClr val="FF0000"/>
                </a:solidFill>
              </a:rPr>
              <a:t> </a:t>
            </a:r>
            <a:r>
              <a:rPr lang="es-ES" sz="3600" dirty="0" smtClean="0">
                <a:solidFill>
                  <a:srgbClr val="FF6600"/>
                </a:solidFill>
              </a:rPr>
              <a:t>Oriente</a:t>
            </a:r>
            <a:r>
              <a:rPr lang="es-ES" sz="3600" dirty="0" smtClean="0">
                <a:solidFill>
                  <a:srgbClr val="FF0000"/>
                </a:solidFill>
              </a:rPr>
              <a:t>: </a:t>
            </a:r>
            <a:r>
              <a:rPr lang="es-ES" sz="3600" dirty="0" smtClean="0">
                <a:solidFill>
                  <a:srgbClr val="008000"/>
                </a:solidFill>
              </a:rPr>
              <a:t>Todo</a:t>
            </a:r>
            <a:r>
              <a:rPr lang="es-ES" sz="3600" dirty="0" smtClean="0">
                <a:solidFill>
                  <a:srgbClr val="FF0000"/>
                </a:solidFill>
              </a:rPr>
              <a:t> </a:t>
            </a:r>
            <a:r>
              <a:rPr lang="es-ES" sz="3600" dirty="0" smtClean="0">
                <a:solidFill>
                  <a:srgbClr val="660066"/>
                </a:solidFill>
              </a:rPr>
              <a:t>es</a:t>
            </a:r>
            <a:r>
              <a:rPr lang="es-ES" sz="3600" dirty="0" smtClean="0">
                <a:solidFill>
                  <a:srgbClr val="FF0000"/>
                </a:solidFill>
              </a:rPr>
              <a:t> </a:t>
            </a:r>
            <a:r>
              <a:rPr lang="es-ES" sz="3600" dirty="0" smtClean="0">
                <a:solidFill>
                  <a:schemeClr val="accent5">
                    <a:lumMod val="75000"/>
                  </a:schemeClr>
                </a:solidFill>
              </a:rPr>
              <a:t>posible</a:t>
            </a:r>
            <a:endParaRPr lang="es-ES" sz="3600" dirty="0">
              <a:solidFill>
                <a:schemeClr val="accent5">
                  <a:lumMod val="75000"/>
                </a:schemeClr>
              </a:solidFill>
            </a:endParaRPr>
          </a:p>
        </p:txBody>
      </p:sp>
    </p:spTree>
    <p:extLst>
      <p:ext uri="{BB962C8B-B14F-4D97-AF65-F5344CB8AC3E}">
        <p14:creationId xmlns:p14="http://schemas.microsoft.com/office/powerpoint/2010/main" val="229916245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64149" y="2323160"/>
            <a:ext cx="4693944" cy="1754327"/>
          </a:xfrm>
          <a:prstGeom prst="rect">
            <a:avLst/>
          </a:prstGeom>
        </p:spPr>
        <p:txBody>
          <a:bodyPr wrap="square">
            <a:spAutoFit/>
          </a:bodyPr>
          <a:lstStyle/>
          <a:p>
            <a:r>
              <a:rPr lang="es-ES" sz="3600" dirty="0" smtClean="0"/>
              <a:t>¿Qué queremos de este nuevo gobierno, al que estamos apoyando?</a:t>
            </a:r>
            <a:endParaRPr lang="es-ES" sz="3600" dirty="0"/>
          </a:p>
        </p:txBody>
      </p:sp>
    </p:spTree>
    <p:extLst>
      <p:ext uri="{BB962C8B-B14F-4D97-AF65-F5344CB8AC3E}">
        <p14:creationId xmlns:p14="http://schemas.microsoft.com/office/powerpoint/2010/main" val="20733754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jim\Desktop\si_tren_sub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461963"/>
            <a:ext cx="8343900" cy="593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9353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l="12029" r="4873" b="6516"/>
          <a:stretch/>
        </p:blipFill>
        <p:spPr>
          <a:xfrm>
            <a:off x="0" y="0"/>
            <a:ext cx="9144000" cy="6858000"/>
          </a:xfrm>
          <a:prstGeom prst="rect">
            <a:avLst/>
          </a:prstGeom>
        </p:spPr>
      </p:pic>
    </p:spTree>
    <p:extLst>
      <p:ext uri="{BB962C8B-B14F-4D97-AF65-F5344CB8AC3E}">
        <p14:creationId xmlns:p14="http://schemas.microsoft.com/office/powerpoint/2010/main" val="5909985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a:spLocks noChangeArrowheads="1"/>
          </p:cNvSpPr>
          <p:nvPr/>
        </p:nvSpPr>
        <p:spPr bwMode="auto">
          <a:xfrm>
            <a:off x="2002220" y="1488096"/>
            <a:ext cx="5225181" cy="374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s-ES" sz="3600" dirty="0" smtClean="0">
                <a:latin typeface="Helvetica" charset="0"/>
                <a:cs typeface="Helvetica" charset="0"/>
              </a:rPr>
              <a:t>La idílica realidad en que la propaganda de la Empresa de los Ferrocarriles del Estado sitúa el proyecto del Rancagua Express.</a:t>
            </a:r>
          </a:p>
          <a:p>
            <a:pPr>
              <a:lnSpc>
                <a:spcPct val="140000"/>
              </a:lnSpc>
            </a:pPr>
            <a:r>
              <a:rPr lang="es-ES" sz="1600" b="1" dirty="0" smtClean="0">
                <a:hlinkClick r:id="rId3"/>
              </a:rPr>
              <a:t>Ver: http</a:t>
            </a:r>
            <a:r>
              <a:rPr lang="es-ES" sz="1600" b="1" dirty="0">
                <a:hlinkClick r:id="rId3"/>
              </a:rPr>
              <a:t>://www.youtube.com/watch?v=</a:t>
            </a:r>
            <a:r>
              <a:rPr lang="es-ES" sz="1600" b="1" dirty="0" smtClean="0">
                <a:hlinkClick r:id="rId3"/>
              </a:rPr>
              <a:t>ncng3RvXVak</a:t>
            </a:r>
            <a:r>
              <a:rPr lang="es-ES" sz="1600" b="1" dirty="0" smtClean="0"/>
              <a:t>. </a:t>
            </a:r>
            <a:endParaRPr lang="es-ES" sz="1600" dirty="0">
              <a:latin typeface="Helvetica" charset="0"/>
              <a:cs typeface="Helvetica" charset="0"/>
            </a:endParaRPr>
          </a:p>
        </p:txBody>
      </p:sp>
    </p:spTree>
    <p:extLst>
      <p:ext uri="{BB962C8B-B14F-4D97-AF65-F5344CB8AC3E}">
        <p14:creationId xmlns:p14="http://schemas.microsoft.com/office/powerpoint/2010/main" val="39271672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EFE Rancagua Expres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998440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a:spLocks noChangeArrowheads="1"/>
          </p:cNvSpPr>
          <p:nvPr/>
        </p:nvSpPr>
        <p:spPr bwMode="auto">
          <a:xfrm>
            <a:off x="1802932" y="1488096"/>
            <a:ext cx="553421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s-ES" sz="3600" dirty="0" smtClean="0">
                <a:latin typeface="Helvetica" charset="0"/>
                <a:cs typeface="Helvetica" charset="0"/>
              </a:rPr>
              <a:t>Los planos incluidos en la declaración de impacto ambiental del  proyecto EFE se acercan más a la realidad: </a:t>
            </a:r>
            <a:r>
              <a:rPr lang="es-ES" sz="3600" dirty="0" smtClean="0">
                <a:solidFill>
                  <a:srgbClr val="FF0000"/>
                </a:solidFill>
                <a:latin typeface="Helvetica" charset="0"/>
                <a:cs typeface="Helvetica" charset="0"/>
              </a:rPr>
              <a:t>Muros de Confinamiento </a:t>
            </a:r>
            <a:endParaRPr lang="es-ES" sz="3600" dirty="0">
              <a:solidFill>
                <a:srgbClr val="FF0000"/>
              </a:solidFill>
              <a:latin typeface="Helvetica" charset="0"/>
              <a:cs typeface="Helvetica" charset="0"/>
            </a:endParaRPr>
          </a:p>
        </p:txBody>
      </p:sp>
    </p:spTree>
    <p:extLst>
      <p:ext uri="{BB962C8B-B14F-4D97-AF65-F5344CB8AC3E}">
        <p14:creationId xmlns:p14="http://schemas.microsoft.com/office/powerpoint/2010/main" val="4134726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89572"/>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656732" y="183827"/>
            <a:ext cx="3274964" cy="707886"/>
          </a:xfrm>
          <a:prstGeom prst="rect">
            <a:avLst/>
          </a:prstGeom>
          <a:noFill/>
        </p:spPr>
        <p:txBody>
          <a:bodyPr wrap="square" rtlCol="0">
            <a:spAutoFit/>
          </a:bodyPr>
          <a:lstStyle/>
          <a:p>
            <a:pPr algn="ctr"/>
            <a:r>
              <a:rPr lang="es-ES" sz="4000" dirty="0" smtClean="0"/>
              <a:t>Confinamiento</a:t>
            </a:r>
            <a:endParaRPr lang="es-ES" sz="40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39436"/>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2656732" y="183827"/>
            <a:ext cx="3274964" cy="707886"/>
          </a:xfrm>
          <a:prstGeom prst="rect">
            <a:avLst/>
          </a:prstGeom>
          <a:noFill/>
        </p:spPr>
        <p:txBody>
          <a:bodyPr wrap="square" rtlCol="0">
            <a:spAutoFit/>
          </a:bodyPr>
          <a:lstStyle/>
          <a:p>
            <a:pPr algn="ctr"/>
            <a:r>
              <a:rPr lang="es-ES" sz="4000" dirty="0" smtClean="0"/>
              <a:t>Confinamiento</a:t>
            </a:r>
            <a:endParaRPr lang="es-ES" sz="40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25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2656732" y="183827"/>
            <a:ext cx="3274964" cy="707886"/>
          </a:xfrm>
          <a:prstGeom prst="rect">
            <a:avLst/>
          </a:prstGeom>
          <a:noFill/>
        </p:spPr>
        <p:txBody>
          <a:bodyPr wrap="square" rtlCol="0">
            <a:spAutoFit/>
          </a:bodyPr>
          <a:lstStyle/>
          <a:p>
            <a:pPr algn="ctr"/>
            <a:r>
              <a:rPr lang="es-ES" sz="4000" dirty="0" smtClean="0"/>
              <a:t>Confinamiento</a:t>
            </a:r>
            <a:endParaRPr lang="es-ES" sz="40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8894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2656732" y="183827"/>
            <a:ext cx="3274964" cy="707886"/>
          </a:xfrm>
          <a:prstGeom prst="rect">
            <a:avLst/>
          </a:prstGeom>
          <a:noFill/>
        </p:spPr>
        <p:txBody>
          <a:bodyPr wrap="square" rtlCol="0">
            <a:spAutoFit/>
          </a:bodyPr>
          <a:lstStyle/>
          <a:p>
            <a:pPr algn="ctr"/>
            <a:r>
              <a:rPr lang="es-ES" sz="4000" dirty="0" smtClean="0"/>
              <a:t>Confinamiento</a:t>
            </a:r>
            <a:endParaRPr lang="es-ES" sz="40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408</TotalTime>
  <Words>1339</Words>
  <Application>Microsoft Macintosh PowerPoint</Application>
  <PresentationFormat>Presentación en pantalla (4:3)</PresentationFormat>
  <Paragraphs>118</Paragraphs>
  <Slides>28</Slides>
  <Notes>22</Notes>
  <HiddenSlides>0</HiddenSlides>
  <MMClips>1</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Alfredo Rodriguez</dc:creator>
  <cp:lastModifiedBy>ALFREDO</cp:lastModifiedBy>
  <cp:revision>47</cp:revision>
  <dcterms:created xsi:type="dcterms:W3CDTF">2013-11-11T18:49:34Z</dcterms:created>
  <dcterms:modified xsi:type="dcterms:W3CDTF">2014-05-12T16:52:52Z</dcterms:modified>
</cp:coreProperties>
</file>